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28" r:id="rId5"/>
    <p:sldMasterId id="2147483734" r:id="rId6"/>
    <p:sldMasterId id="2147483738" r:id="rId7"/>
  </p:sldMasterIdLst>
  <p:notesMasterIdLst>
    <p:notesMasterId r:id="rId39"/>
  </p:notesMasterIdLst>
  <p:handoutMasterIdLst>
    <p:handoutMasterId r:id="rId40"/>
  </p:handoutMasterIdLst>
  <p:sldIdLst>
    <p:sldId id="261" r:id="rId8"/>
    <p:sldId id="365" r:id="rId9"/>
    <p:sldId id="325" r:id="rId10"/>
    <p:sldId id="973" r:id="rId11"/>
    <p:sldId id="972" r:id="rId12"/>
    <p:sldId id="974" r:id="rId13"/>
    <p:sldId id="1002" r:id="rId14"/>
    <p:sldId id="990" r:id="rId15"/>
    <p:sldId id="978" r:id="rId16"/>
    <p:sldId id="958" r:id="rId17"/>
    <p:sldId id="985" r:id="rId18"/>
    <p:sldId id="979" r:id="rId19"/>
    <p:sldId id="986" r:id="rId20"/>
    <p:sldId id="991" r:id="rId21"/>
    <p:sldId id="988" r:id="rId22"/>
    <p:sldId id="965" r:id="rId23"/>
    <p:sldId id="996" r:id="rId24"/>
    <p:sldId id="368" r:id="rId25"/>
    <p:sldId id="473" r:id="rId26"/>
    <p:sldId id="992" r:id="rId27"/>
    <p:sldId id="944" r:id="rId28"/>
    <p:sldId id="1000" r:id="rId29"/>
    <p:sldId id="1001" r:id="rId30"/>
    <p:sldId id="968" r:id="rId31"/>
    <p:sldId id="448" r:id="rId32"/>
    <p:sldId id="966" r:id="rId33"/>
    <p:sldId id="476" r:id="rId34"/>
    <p:sldId id="477" r:id="rId35"/>
    <p:sldId id="460" r:id="rId36"/>
    <p:sldId id="466" r:id="rId37"/>
    <p:sldId id="467" r:id="rId38"/>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2A6BA6"/>
    <a:srgbClr val="B6DF89"/>
    <a:srgbClr val="ED2B7A"/>
    <a:srgbClr val="28659C"/>
    <a:srgbClr val="FFFFFF"/>
    <a:srgbClr val="00B0E3"/>
    <a:srgbClr val="48595D"/>
    <a:srgbClr val="FF7600"/>
    <a:srgbClr val="00B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9" autoAdjust="0"/>
    <p:restoredTop sz="86275" autoAdjust="0"/>
  </p:normalViewPr>
  <p:slideViewPr>
    <p:cSldViewPr snapToGrid="0" snapToObjects="1">
      <p:cViewPr varScale="1">
        <p:scale>
          <a:sx n="55" d="100"/>
          <a:sy n="55" d="100"/>
        </p:scale>
        <p:origin x="976"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905933488687"/>
          <c:y val="6.6942458387248105E-2"/>
          <c:w val="0.53607879318287655"/>
          <c:h val="0.82613158035582168"/>
        </c:manualLayout>
      </c:layout>
      <c:doughnutChart>
        <c:varyColors val="1"/>
        <c:ser>
          <c:idx val="0"/>
          <c:order val="0"/>
          <c:tx>
            <c:strRef>
              <c:f>Sheet1!$B$1</c:f>
              <c:strCache>
                <c:ptCount val="1"/>
                <c:pt idx="0">
                  <c:v>ROTARY-JAHR 2020/21</c:v>
                </c:pt>
              </c:strCache>
            </c:strRef>
          </c:tx>
          <c:dPt>
            <c:idx val="0"/>
            <c:bubble3D val="0"/>
            <c:spPr>
              <a:solidFill>
                <a:srgbClr val="852275"/>
              </a:solidFill>
              <a:ln w="19050">
                <a:solidFill>
                  <a:schemeClr val="lt1"/>
                </a:solidFill>
              </a:ln>
              <a:effectLst/>
            </c:spPr>
            <c:extLst>
              <c:ext xmlns:c16="http://schemas.microsoft.com/office/drawing/2014/chart" uri="{C3380CC4-5D6E-409C-BE32-E72D297353CC}">
                <c16:uniqueId val="{00000001-43BA-47F7-B8BA-995B779C3D67}"/>
              </c:ext>
            </c:extLst>
          </c:dPt>
          <c:dPt>
            <c:idx val="1"/>
            <c:bubble3D val="0"/>
            <c:spPr>
              <a:solidFill>
                <a:srgbClr val="174590"/>
              </a:solidFill>
              <a:ln w="19050">
                <a:solidFill>
                  <a:schemeClr val="lt1"/>
                </a:solidFill>
              </a:ln>
              <a:effectLst/>
            </c:spPr>
            <c:extLst>
              <c:ext xmlns:c16="http://schemas.microsoft.com/office/drawing/2014/chart" uri="{C3380CC4-5D6E-409C-BE32-E72D297353CC}">
                <c16:uniqueId val="{00000003-43BA-47F7-B8BA-995B779C3D67}"/>
              </c:ext>
            </c:extLst>
          </c:dPt>
          <c:dPt>
            <c:idx val="2"/>
            <c:bubble3D val="0"/>
            <c:spPr>
              <a:solidFill>
                <a:srgbClr val="01ADE3"/>
              </a:solidFill>
              <a:ln w="19050">
                <a:solidFill>
                  <a:schemeClr val="lt1"/>
                </a:solidFill>
              </a:ln>
              <a:effectLst/>
            </c:spPr>
            <c:extLst>
              <c:ext xmlns:c16="http://schemas.microsoft.com/office/drawing/2014/chart" uri="{C3380CC4-5D6E-409C-BE32-E72D297353CC}">
                <c16:uniqueId val="{00000005-43BA-47F7-B8BA-995B779C3D67}"/>
              </c:ext>
            </c:extLst>
          </c:dPt>
          <c:dPt>
            <c:idx val="3"/>
            <c:bubble3D val="0"/>
            <c:spPr>
              <a:solidFill>
                <a:srgbClr val="F4722B"/>
              </a:solidFill>
              <a:ln w="19050">
                <a:solidFill>
                  <a:schemeClr val="lt1"/>
                </a:solidFill>
              </a:ln>
              <a:effectLst/>
            </c:spPr>
            <c:extLst>
              <c:ext xmlns:c16="http://schemas.microsoft.com/office/drawing/2014/chart" uri="{C3380CC4-5D6E-409C-BE32-E72D297353CC}">
                <c16:uniqueId val="{00000007-43BA-47F7-B8BA-995B779C3D67}"/>
              </c:ext>
            </c:extLst>
          </c:dPt>
          <c:dPt>
            <c:idx val="4"/>
            <c:bubble3D val="0"/>
            <c:spPr>
              <a:solidFill>
                <a:srgbClr val="00AFB2"/>
              </a:solidFill>
              <a:ln w="19050">
                <a:solidFill>
                  <a:schemeClr val="lt1"/>
                </a:solidFill>
              </a:ln>
              <a:effectLst/>
            </c:spPr>
            <c:extLst>
              <c:ext xmlns:c16="http://schemas.microsoft.com/office/drawing/2014/chart" uri="{C3380CC4-5D6E-409C-BE32-E72D297353CC}">
                <c16:uniqueId val="{00000009-43BA-47F7-B8BA-995B779C3D67}"/>
              </c:ext>
            </c:extLst>
          </c:dPt>
          <c:dPt>
            <c:idx val="5"/>
            <c:bubble3D val="0"/>
            <c:spPr>
              <a:solidFill>
                <a:srgbClr val="D91B5B"/>
              </a:solidFill>
              <a:ln w="19050">
                <a:solidFill>
                  <a:schemeClr val="lt1"/>
                </a:solidFill>
              </a:ln>
              <a:effectLst/>
            </c:spPr>
            <c:extLst>
              <c:ext xmlns:c16="http://schemas.microsoft.com/office/drawing/2014/chart" uri="{C3380CC4-5D6E-409C-BE32-E72D297353CC}">
                <c16:uniqueId val="{0000000B-43BA-47F7-B8BA-995B779C3D67}"/>
              </c:ext>
            </c:extLst>
          </c:dPt>
          <c:dPt>
            <c:idx val="6"/>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D-43BA-47F7-B8BA-995B779C3D67}"/>
              </c:ext>
            </c:extLst>
          </c:dPt>
          <c:dLbls>
            <c:dLbl>
              <c:idx val="0"/>
              <c:tx>
                <c:rich>
                  <a:bodyPr/>
                  <a:lstStyle/>
                  <a:p>
                    <a:fld id="{CB56D071-9C9A-48F2-B79D-9B1628668315}"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BA-47F7-B8BA-995B779C3D67}"/>
                </c:ext>
              </c:extLst>
            </c:dLbl>
            <c:dLbl>
              <c:idx val="1"/>
              <c:tx>
                <c:rich>
                  <a:bodyPr/>
                  <a:lstStyle/>
                  <a:p>
                    <a:fld id="{E769D1EB-AB8A-488D-BC48-F3A9329C5AD9}"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BA-47F7-B8BA-995B779C3D67}"/>
                </c:ext>
              </c:extLst>
            </c:dLbl>
            <c:dLbl>
              <c:idx val="2"/>
              <c:tx>
                <c:rich>
                  <a:bodyPr/>
                  <a:lstStyle/>
                  <a:p>
                    <a:fld id="{E07019A3-A314-4CBF-A9D4-3CB78468CB8C}"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BA-47F7-B8BA-995B779C3D67}"/>
                </c:ext>
              </c:extLst>
            </c:dLbl>
            <c:dLbl>
              <c:idx val="3"/>
              <c:tx>
                <c:rich>
                  <a:bodyPr/>
                  <a:lstStyle/>
                  <a:p>
                    <a:fld id="{8B762308-F442-47EE-976C-8C37968C10C0}"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BA-47F7-B8BA-995B779C3D67}"/>
                </c:ext>
              </c:extLst>
            </c:dLbl>
            <c:dLbl>
              <c:idx val="4"/>
              <c:tx>
                <c:rich>
                  <a:bodyPr/>
                  <a:lstStyle/>
                  <a:p>
                    <a:fld id="{4FBA748C-817B-4A82-9C40-C38BEF187014}"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BA-47F7-B8BA-995B779C3D67}"/>
                </c:ext>
              </c:extLst>
            </c:dLbl>
            <c:dLbl>
              <c:idx val="5"/>
              <c:tx>
                <c:rich>
                  <a:bodyPr/>
                  <a:lstStyle/>
                  <a:p>
                    <a:fld id="{F92ABF0B-F5FA-4BA7-AD43-8F40F60EC7C2}"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3BA-47F7-B8BA-995B779C3D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  Gezondheid van moeder en kind
  5,3 Mio. USD</c:v>
                </c:pt>
                <c:pt idx="1">
                  <c:v>  Vrede en conflictbeheersing
  3,2 Mio. USD</c:v>
                </c:pt>
                <c:pt idx="2">
                  <c:v>  Water, sanitatie en hygiëne  
  13,1 Mio. USD</c:v>
                </c:pt>
                <c:pt idx="3">
                  <c:v>  Basisonderwijs en alfabetisering
  6,2 Mio. USD</c:v>
                </c:pt>
                <c:pt idx="4">
                  <c:v>  Economische en sociale ontwikkeling
  8,1 Mio. USD</c:v>
                </c:pt>
                <c:pt idx="5">
                  <c:v>  Preventie en behandeling van ziekten
  37,4 Mio. USD</c:v>
                </c:pt>
                <c:pt idx="6">
                  <c:v>  Leefmilieu
  1,8 Mio. USD</c:v>
                </c:pt>
              </c:strCache>
            </c:strRef>
          </c:cat>
          <c:val>
            <c:numRef>
              <c:f>Sheet1!$B$2:$B$8</c:f>
              <c:numCache>
                <c:formatCode>General</c:formatCode>
                <c:ptCount val="7"/>
                <c:pt idx="0">
                  <c:v>5.3</c:v>
                </c:pt>
                <c:pt idx="1">
                  <c:v>3.2</c:v>
                </c:pt>
                <c:pt idx="2">
                  <c:v>13.1</c:v>
                </c:pt>
                <c:pt idx="3">
                  <c:v>6.2</c:v>
                </c:pt>
                <c:pt idx="4">
                  <c:v>8.1</c:v>
                </c:pt>
                <c:pt idx="5">
                  <c:v>37.4</c:v>
                </c:pt>
                <c:pt idx="6">
                  <c:v>1.8</c:v>
                </c:pt>
              </c:numCache>
            </c:numRef>
          </c:val>
          <c:extLst>
            <c:ext xmlns:c16="http://schemas.microsoft.com/office/drawing/2014/chart" uri="{C3380CC4-5D6E-409C-BE32-E72D297353CC}">
              <c16:uniqueId val="{0000000E-43BA-47F7-B8BA-995B779C3D6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852275"/>
                </a:solidFill>
                <a:latin typeface="+mn-lt"/>
                <a:ea typeface="+mn-ea"/>
                <a:cs typeface="+mn-cs"/>
              </a:defRPr>
            </a:pPr>
            <a:endParaRPr lang="nl-BE"/>
          </a:p>
        </c:txPr>
      </c:legendEntry>
      <c:legendEntry>
        <c:idx val="1"/>
        <c:txPr>
          <a:bodyPr rot="0" spcFirstLastPara="1" vertOverflow="ellipsis" vert="horz" wrap="square" anchor="ctr" anchorCtr="1"/>
          <a:lstStyle/>
          <a:p>
            <a:pPr>
              <a:defRPr sz="1400" b="0" i="0" u="none" strike="noStrike" kern="1200" baseline="0">
                <a:solidFill>
                  <a:srgbClr val="174590"/>
                </a:solidFill>
                <a:latin typeface="+mn-lt"/>
                <a:ea typeface="+mn-ea"/>
                <a:cs typeface="+mn-cs"/>
              </a:defRPr>
            </a:pPr>
            <a:endParaRPr lang="nl-BE"/>
          </a:p>
        </c:txPr>
      </c:legendEntry>
      <c:legendEntry>
        <c:idx val="2"/>
        <c:txPr>
          <a:bodyPr rot="0" spcFirstLastPara="1" vertOverflow="ellipsis" vert="horz" wrap="square" anchor="ctr" anchorCtr="1"/>
          <a:lstStyle/>
          <a:p>
            <a:pPr>
              <a:defRPr sz="1400" b="0" i="0" u="none" strike="noStrike" kern="1200" baseline="0">
                <a:solidFill>
                  <a:srgbClr val="01ADE3"/>
                </a:solidFill>
                <a:latin typeface="+mn-lt"/>
                <a:ea typeface="+mn-ea"/>
                <a:cs typeface="+mn-cs"/>
              </a:defRPr>
            </a:pPr>
            <a:endParaRPr lang="nl-BE"/>
          </a:p>
        </c:txPr>
      </c:legendEntry>
      <c:legendEntry>
        <c:idx val="3"/>
        <c:txPr>
          <a:bodyPr rot="0" spcFirstLastPara="1" vertOverflow="ellipsis" vert="horz" wrap="square" anchor="ctr" anchorCtr="1"/>
          <a:lstStyle/>
          <a:p>
            <a:pPr>
              <a:defRPr sz="1400" b="0" i="0" u="none" strike="noStrike" kern="1200" baseline="0">
                <a:solidFill>
                  <a:srgbClr val="F4722B"/>
                </a:solidFill>
                <a:latin typeface="+mn-lt"/>
                <a:ea typeface="+mn-ea"/>
                <a:cs typeface="+mn-cs"/>
              </a:defRPr>
            </a:pPr>
            <a:endParaRPr lang="nl-BE"/>
          </a:p>
        </c:txPr>
      </c:legendEntry>
      <c:legendEntry>
        <c:idx val="4"/>
        <c:txPr>
          <a:bodyPr rot="0" spcFirstLastPara="1" vertOverflow="ellipsis" vert="horz" wrap="square" anchor="ctr" anchorCtr="1"/>
          <a:lstStyle/>
          <a:p>
            <a:pPr>
              <a:defRPr sz="1400" b="0" i="0" u="none" strike="noStrike" kern="1200" baseline="0">
                <a:solidFill>
                  <a:srgbClr val="00AFB2"/>
                </a:solidFill>
                <a:latin typeface="+mn-lt"/>
                <a:ea typeface="+mn-ea"/>
                <a:cs typeface="+mn-cs"/>
              </a:defRPr>
            </a:pPr>
            <a:endParaRPr lang="nl-BE"/>
          </a:p>
        </c:txPr>
      </c:legendEntry>
      <c:legendEntry>
        <c:idx val="5"/>
        <c:txPr>
          <a:bodyPr rot="0" spcFirstLastPara="1" vertOverflow="ellipsis" vert="horz" wrap="square" anchor="ctr" anchorCtr="1"/>
          <a:lstStyle/>
          <a:p>
            <a:pPr>
              <a:defRPr sz="1400" b="0" i="0" u="none" strike="noStrike" kern="1200" baseline="0">
                <a:solidFill>
                  <a:srgbClr val="D91B5B"/>
                </a:solidFill>
                <a:latin typeface="+mn-lt"/>
                <a:ea typeface="+mn-ea"/>
                <a:cs typeface="+mn-cs"/>
              </a:defRPr>
            </a:pPr>
            <a:endParaRPr lang="nl-BE"/>
          </a:p>
        </c:txPr>
      </c:legendEntry>
      <c:legendEntry>
        <c:idx val="6"/>
        <c:txPr>
          <a:bodyPr rot="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nl-BE"/>
          </a:p>
        </c:txPr>
      </c:legendEntry>
      <c:layout>
        <c:manualLayout>
          <c:xMode val="edge"/>
          <c:yMode val="edge"/>
          <c:x val="0.65610266532303774"/>
          <c:y val="5.0595572290557979E-2"/>
          <c:w val="0.30553144676641653"/>
          <c:h val="0.92033425243916545"/>
        </c:manualLayout>
      </c:layout>
      <c:overlay val="0"/>
      <c:spPr>
        <a:solidFill>
          <a:schemeClr val="bg1">
            <a:lumMod val="95000"/>
            <a:alpha val="86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0.24627</cdr:x>
      <cdr:y>0.95202</cdr:y>
    </cdr:to>
    <cdr:sp macro="" textlink="">
      <cdr:nvSpPr>
        <cdr:cNvPr id="2" name="Content Placeholder 2">
          <a:extLst xmlns:a="http://schemas.openxmlformats.org/drawingml/2006/main">
            <a:ext uri="{FF2B5EF4-FFF2-40B4-BE49-F238E27FC236}">
              <a16:creationId xmlns:a16="http://schemas.microsoft.com/office/drawing/2014/main" id="{1818AD7D-DE72-467E-8915-231D8D8E2666}"/>
            </a:ext>
          </a:extLst>
        </cdr:cNvPr>
        <cdr:cNvSpPr txBox="1">
          <a:spLocks xmlns:a="http://schemas.openxmlformats.org/drawingml/2006/main"/>
        </cdr:cNvSpPr>
      </cdr:nvSpPr>
      <cdr:spPr bwMode="auto">
        <a:xfrm xmlns:a="http://schemas.openxmlformats.org/drawingml/2006/main">
          <a:off x="0" y="0"/>
          <a:ext cx="2980495" cy="43448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lIns="0" tIns="0" rIns="0" bIns="0" anchor="t"/>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15570" lvl="1" algn="ctr">
            <a:spcBef>
              <a:spcPts val="1200"/>
            </a:spcBef>
          </a:pPr>
          <a:r>
            <a:rPr lang="en-US" altLang="en-US" sz="2500" b="1" dirty="0">
              <a:solidFill>
                <a:schemeClr val="tx1">
                  <a:lumMod val="65000"/>
                  <a:lumOff val="35000"/>
                </a:schemeClr>
              </a:solidFill>
              <a:latin typeface="Georgia"/>
              <a:ea typeface="ヒラギノ角ゴ Pro W3"/>
              <a:cs typeface="Arial"/>
            </a:rPr>
            <a:t>De </a:t>
          </a:r>
          <a:r>
            <a:rPr lang="en-US" altLang="en-US" sz="2500" b="1" dirty="0" err="1">
              <a:solidFill>
                <a:schemeClr val="tx1">
                  <a:lumMod val="65000"/>
                  <a:lumOff val="35000"/>
                </a:schemeClr>
              </a:solidFill>
              <a:latin typeface="Georgia"/>
              <a:ea typeface="ヒラギノ角ゴ Pro W3"/>
              <a:cs typeface="Arial"/>
            </a:rPr>
            <a:t>zeven</a:t>
          </a:r>
          <a:r>
            <a:rPr lang="en-US" altLang="en-US" sz="2500" b="1" dirty="0">
              <a:solidFill>
                <a:schemeClr val="tx1">
                  <a:lumMod val="65000"/>
                  <a:lumOff val="35000"/>
                </a:schemeClr>
              </a:solidFill>
              <a:latin typeface="Georgia"/>
              <a:ea typeface="ヒラギノ角ゴ Pro W3"/>
              <a:cs typeface="Arial"/>
            </a:rPr>
            <a:t> </a:t>
          </a:r>
          <a:br>
            <a:rPr lang="en-US" altLang="en-US" sz="2500" b="1" dirty="0">
              <a:solidFill>
                <a:schemeClr val="tx1">
                  <a:lumMod val="65000"/>
                  <a:lumOff val="35000"/>
                </a:schemeClr>
              </a:solidFill>
              <a:latin typeface="Georgia"/>
              <a:ea typeface="ヒラギノ角ゴ Pro W3"/>
              <a:cs typeface="Arial"/>
            </a:rPr>
          </a:br>
          <a:r>
            <a:rPr lang="en-US" altLang="en-US" sz="2500" b="1" dirty="0" err="1">
              <a:solidFill>
                <a:schemeClr val="tx1">
                  <a:lumMod val="65000"/>
                  <a:lumOff val="35000"/>
                </a:schemeClr>
              </a:solidFill>
              <a:latin typeface="Georgia"/>
              <a:ea typeface="ヒラギノ角ゴ Pro W3"/>
              <a:cs typeface="Arial"/>
            </a:rPr>
            <a:t>focusgebieden</a:t>
          </a:r>
          <a:r>
            <a:rPr lang="en-US" altLang="en-US" sz="2500" b="1" dirty="0">
              <a:solidFill>
                <a:schemeClr val="tx1">
                  <a:lumMod val="65000"/>
                  <a:lumOff val="35000"/>
                </a:schemeClr>
              </a:solidFill>
              <a:latin typeface="Georgia"/>
              <a:ea typeface="ヒラギノ角ゴ Pro W3"/>
              <a:cs typeface="Arial"/>
            </a:rPr>
            <a:t> </a:t>
          </a:r>
        </a:p>
        <a:p xmlns:a="http://schemas.openxmlformats.org/drawingml/2006/main">
          <a:pPr marL="115570" lvl="1" algn="ctr">
            <a:spcBef>
              <a:spcPts val="2400"/>
            </a:spcBef>
          </a:pPr>
          <a:r>
            <a:rPr lang="en-US" sz="2500" b="1" dirty="0">
              <a:solidFill>
                <a:schemeClr val="tx1">
                  <a:lumMod val="65000"/>
                  <a:lumOff val="35000"/>
                </a:schemeClr>
              </a:solidFill>
              <a:latin typeface="Georgia"/>
              <a:ea typeface="ヒラギノ角ゴ Pro W3"/>
              <a:cs typeface="Arial"/>
            </a:rPr>
            <a:t>1’197 </a:t>
          </a:r>
          <a:br>
            <a:rPr lang="en-US" sz="2500" b="1" dirty="0">
              <a:solidFill>
                <a:schemeClr val="tx1">
                  <a:lumMod val="65000"/>
                  <a:lumOff val="35000"/>
                </a:schemeClr>
              </a:solidFill>
              <a:latin typeface="Georgia"/>
              <a:ea typeface="ヒラギノ角ゴ Pro W3"/>
              <a:cs typeface="Arial"/>
            </a:rPr>
          </a:br>
          <a:r>
            <a:rPr lang="en-US" altLang="en-US" sz="2500" b="1" dirty="0">
              <a:solidFill>
                <a:schemeClr val="tx1">
                  <a:lumMod val="65000"/>
                  <a:lumOff val="35000"/>
                </a:schemeClr>
              </a:solidFill>
              <a:latin typeface="Georgia"/>
              <a:ea typeface="ヒラギノ角ゴ Pro W3"/>
              <a:cs typeface="Arial"/>
            </a:rPr>
            <a:t>Global Grants</a:t>
          </a:r>
        </a:p>
        <a:p xmlns:a="http://schemas.openxmlformats.org/drawingml/2006/main">
          <a:pPr marL="115570" lvl="1" algn="ctr"/>
          <a:r>
            <a:rPr lang="en-US" sz="2500" b="1" dirty="0">
              <a:solidFill>
                <a:schemeClr val="tx1">
                  <a:lumMod val="65000"/>
                  <a:lumOff val="35000"/>
                </a:schemeClr>
              </a:solidFill>
              <a:latin typeface="Georgia"/>
              <a:ea typeface="ヒラギノ角ゴ Pro W3"/>
              <a:cs typeface="Arial"/>
            </a:rPr>
            <a:t>in</a:t>
          </a:r>
          <a:r>
            <a:rPr lang="en-US" altLang="en-US" sz="2500" b="1" dirty="0">
              <a:solidFill>
                <a:schemeClr val="tx1">
                  <a:lumMod val="65000"/>
                  <a:lumOff val="35000"/>
                </a:schemeClr>
              </a:solidFill>
              <a:latin typeface="Georgia"/>
              <a:ea typeface="ヒラギノ角ゴ Pro W3"/>
              <a:cs typeface="Arial"/>
            </a:rPr>
            <a:t>  2021-22</a:t>
          </a:r>
        </a:p>
        <a:p xmlns:a="http://schemas.openxmlformats.org/drawingml/2006/main">
          <a:pPr marL="115570" lvl="1" algn="ctr"/>
          <a:endParaRPr lang="en-US" altLang="en-US" sz="2500" b="1" dirty="0">
            <a:solidFill>
              <a:schemeClr val="tx1">
                <a:lumMod val="65000"/>
                <a:lumOff val="35000"/>
              </a:schemeClr>
            </a:solidFill>
            <a:latin typeface="Georgia"/>
            <a:ea typeface="ヒラギノ角ゴ Pro W3"/>
            <a:cs typeface="Arial"/>
          </a:endParaRPr>
        </a:p>
        <a:p xmlns:a="http://schemas.openxmlformats.org/drawingml/2006/main">
          <a:pPr marL="0" lvl="1" algn="ctr">
            <a:spcBef>
              <a:spcPts val="600"/>
            </a:spcBef>
          </a:pPr>
          <a:r>
            <a:rPr lang="en-US" sz="2400" b="1" dirty="0">
              <a:solidFill>
                <a:schemeClr val="tx1">
                  <a:lumMod val="65000"/>
                  <a:lumOff val="35000"/>
                </a:schemeClr>
              </a:solidFill>
              <a:latin typeface="Georgia"/>
              <a:ea typeface="ヒラギノ角ゴ Pro W3"/>
              <a:cs typeface="Arial"/>
            </a:rPr>
            <a:t>75 Mio. USD</a:t>
          </a:r>
          <a:endParaRPr lang="en-US" sz="2400" dirty="0">
            <a:solidFill>
              <a:schemeClr val="tx1">
                <a:lumMod val="65000"/>
                <a:lumOff val="35000"/>
              </a:schemeClr>
            </a:solidFil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58907-6429-4443-AE81-094262617D0D}" type="datetimeFigureOut">
              <a:rPr lang="en-US" smtClean="0"/>
              <a:t>10/29/2023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9D98C1-D915-1D47-8B1C-7192028AD135}" type="slidenum">
              <a:rPr lang="en-US" smtClean="0"/>
              <a:t>‹nr.›</a:t>
            </a:fld>
            <a:endParaRPr lang="en-US"/>
          </a:p>
        </p:txBody>
      </p:sp>
    </p:spTree>
    <p:extLst>
      <p:ext uri="{BB962C8B-B14F-4D97-AF65-F5344CB8AC3E}">
        <p14:creationId xmlns:p14="http://schemas.microsoft.com/office/powerpoint/2010/main" val="16412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EFFD5-49AC-7B46-93A7-811784E66F77}"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B2294-2815-0641-BA18-00635844A3C8}" type="slidenum">
              <a:rPr lang="en-US" smtClean="0"/>
              <a:t>‹nr.›</a:t>
            </a:fld>
            <a:endParaRPr lang="en-US"/>
          </a:p>
        </p:txBody>
      </p:sp>
    </p:spTree>
    <p:extLst>
      <p:ext uri="{BB962C8B-B14F-4D97-AF65-F5344CB8AC3E}">
        <p14:creationId xmlns:p14="http://schemas.microsoft.com/office/powerpoint/2010/main" val="148864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a:p>
        </p:txBody>
      </p:sp>
    </p:spTree>
    <p:extLst>
      <p:ext uri="{BB962C8B-B14F-4D97-AF65-F5344CB8AC3E}">
        <p14:creationId xmlns:p14="http://schemas.microsoft.com/office/powerpoint/2010/main" val="390982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12</a:t>
            </a:fld>
            <a:endParaRPr lang="en-US"/>
          </a:p>
        </p:txBody>
      </p:sp>
    </p:spTree>
    <p:extLst>
      <p:ext uri="{BB962C8B-B14F-4D97-AF65-F5344CB8AC3E}">
        <p14:creationId xmlns:p14="http://schemas.microsoft.com/office/powerpoint/2010/main" val="1751772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13</a:t>
            </a:fld>
            <a:endParaRPr lang="en-US"/>
          </a:p>
        </p:txBody>
      </p:sp>
    </p:spTree>
    <p:extLst>
      <p:ext uri="{BB962C8B-B14F-4D97-AF65-F5344CB8AC3E}">
        <p14:creationId xmlns:p14="http://schemas.microsoft.com/office/powerpoint/2010/main" val="139104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14</a:t>
            </a:fld>
            <a:endParaRPr lang="en-US"/>
          </a:p>
        </p:txBody>
      </p:sp>
    </p:spTree>
    <p:extLst>
      <p:ext uri="{BB962C8B-B14F-4D97-AF65-F5344CB8AC3E}">
        <p14:creationId xmlns:p14="http://schemas.microsoft.com/office/powerpoint/2010/main" val="389134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15</a:t>
            </a:fld>
            <a:endParaRPr lang="en-US"/>
          </a:p>
        </p:txBody>
      </p:sp>
    </p:spTree>
    <p:extLst>
      <p:ext uri="{BB962C8B-B14F-4D97-AF65-F5344CB8AC3E}">
        <p14:creationId xmlns:p14="http://schemas.microsoft.com/office/powerpoint/2010/main" val="117763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16</a:t>
            </a:fld>
            <a:endParaRPr lang="en-US"/>
          </a:p>
        </p:txBody>
      </p:sp>
    </p:spTree>
    <p:extLst>
      <p:ext uri="{BB962C8B-B14F-4D97-AF65-F5344CB8AC3E}">
        <p14:creationId xmlns:p14="http://schemas.microsoft.com/office/powerpoint/2010/main" val="1818716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17</a:t>
            </a:fld>
            <a:endParaRPr lang="en-US"/>
          </a:p>
        </p:txBody>
      </p:sp>
    </p:spTree>
    <p:extLst>
      <p:ext uri="{BB962C8B-B14F-4D97-AF65-F5344CB8AC3E}">
        <p14:creationId xmlns:p14="http://schemas.microsoft.com/office/powerpoint/2010/main" val="125912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19</a:t>
            </a:fld>
            <a:endParaRPr lang="en-US"/>
          </a:p>
        </p:txBody>
      </p:sp>
    </p:spTree>
    <p:extLst>
      <p:ext uri="{BB962C8B-B14F-4D97-AF65-F5344CB8AC3E}">
        <p14:creationId xmlns:p14="http://schemas.microsoft.com/office/powerpoint/2010/main" val="365024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20</a:t>
            </a:fld>
            <a:endParaRPr lang="en-US"/>
          </a:p>
        </p:txBody>
      </p:sp>
    </p:spTree>
    <p:extLst>
      <p:ext uri="{BB962C8B-B14F-4D97-AF65-F5344CB8AC3E}">
        <p14:creationId xmlns:p14="http://schemas.microsoft.com/office/powerpoint/2010/main" val="355092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21</a:t>
            </a:fld>
            <a:endParaRPr lang="en-US"/>
          </a:p>
        </p:txBody>
      </p:sp>
    </p:spTree>
    <p:extLst>
      <p:ext uri="{BB962C8B-B14F-4D97-AF65-F5344CB8AC3E}">
        <p14:creationId xmlns:p14="http://schemas.microsoft.com/office/powerpoint/2010/main" val="48667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22</a:t>
            </a:fld>
            <a:endParaRPr lang="en-US"/>
          </a:p>
        </p:txBody>
      </p:sp>
    </p:spTree>
    <p:extLst>
      <p:ext uri="{BB962C8B-B14F-4D97-AF65-F5344CB8AC3E}">
        <p14:creationId xmlns:p14="http://schemas.microsoft.com/office/powerpoint/2010/main" val="109718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4</a:t>
            </a:fld>
            <a:endParaRPr lang="en-US"/>
          </a:p>
        </p:txBody>
      </p:sp>
    </p:spTree>
    <p:extLst>
      <p:ext uri="{BB962C8B-B14F-4D97-AF65-F5344CB8AC3E}">
        <p14:creationId xmlns:p14="http://schemas.microsoft.com/office/powerpoint/2010/main" val="408303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23</a:t>
            </a:fld>
            <a:endParaRPr lang="en-US"/>
          </a:p>
        </p:txBody>
      </p:sp>
    </p:spTree>
    <p:extLst>
      <p:ext uri="{BB962C8B-B14F-4D97-AF65-F5344CB8AC3E}">
        <p14:creationId xmlns:p14="http://schemas.microsoft.com/office/powerpoint/2010/main" val="143107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24</a:t>
            </a:fld>
            <a:endParaRPr lang="en-US"/>
          </a:p>
        </p:txBody>
      </p:sp>
    </p:spTree>
    <p:extLst>
      <p:ext uri="{BB962C8B-B14F-4D97-AF65-F5344CB8AC3E}">
        <p14:creationId xmlns:p14="http://schemas.microsoft.com/office/powerpoint/2010/main" val="5824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25</a:t>
            </a:fld>
            <a:endParaRPr lang="en-US"/>
          </a:p>
        </p:txBody>
      </p:sp>
    </p:spTree>
    <p:extLst>
      <p:ext uri="{BB962C8B-B14F-4D97-AF65-F5344CB8AC3E}">
        <p14:creationId xmlns:p14="http://schemas.microsoft.com/office/powerpoint/2010/main" val="589914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26</a:t>
            </a:fld>
            <a:endParaRPr lang="en-US"/>
          </a:p>
        </p:txBody>
      </p:sp>
    </p:spTree>
    <p:extLst>
      <p:ext uri="{BB962C8B-B14F-4D97-AF65-F5344CB8AC3E}">
        <p14:creationId xmlns:p14="http://schemas.microsoft.com/office/powerpoint/2010/main" val="356812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27</a:t>
            </a:fld>
            <a:endParaRPr lang="en-US"/>
          </a:p>
        </p:txBody>
      </p:sp>
    </p:spTree>
    <p:extLst>
      <p:ext uri="{BB962C8B-B14F-4D97-AF65-F5344CB8AC3E}">
        <p14:creationId xmlns:p14="http://schemas.microsoft.com/office/powerpoint/2010/main" val="19516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28</a:t>
            </a:fld>
            <a:endParaRPr lang="en-US"/>
          </a:p>
        </p:txBody>
      </p:sp>
    </p:spTree>
    <p:extLst>
      <p:ext uri="{BB962C8B-B14F-4D97-AF65-F5344CB8AC3E}">
        <p14:creationId xmlns:p14="http://schemas.microsoft.com/office/powerpoint/2010/main" val="216336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29</a:t>
            </a:fld>
            <a:endParaRPr lang="en-US"/>
          </a:p>
        </p:txBody>
      </p:sp>
    </p:spTree>
    <p:extLst>
      <p:ext uri="{BB962C8B-B14F-4D97-AF65-F5344CB8AC3E}">
        <p14:creationId xmlns:p14="http://schemas.microsoft.com/office/powerpoint/2010/main" val="364533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30</a:t>
            </a:fld>
            <a:endParaRPr lang="en-US"/>
          </a:p>
        </p:txBody>
      </p:sp>
    </p:spTree>
    <p:extLst>
      <p:ext uri="{BB962C8B-B14F-4D97-AF65-F5344CB8AC3E}">
        <p14:creationId xmlns:p14="http://schemas.microsoft.com/office/powerpoint/2010/main" val="3977522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31</a:t>
            </a:fld>
            <a:endParaRPr lang="en-US"/>
          </a:p>
        </p:txBody>
      </p:sp>
    </p:spTree>
    <p:extLst>
      <p:ext uri="{BB962C8B-B14F-4D97-AF65-F5344CB8AC3E}">
        <p14:creationId xmlns:p14="http://schemas.microsoft.com/office/powerpoint/2010/main" val="304075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5</a:t>
            </a:fld>
            <a:endParaRPr lang="en-US"/>
          </a:p>
        </p:txBody>
      </p:sp>
    </p:spTree>
    <p:extLst>
      <p:ext uri="{BB962C8B-B14F-4D97-AF65-F5344CB8AC3E}">
        <p14:creationId xmlns:p14="http://schemas.microsoft.com/office/powerpoint/2010/main" val="318780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6</a:t>
            </a:fld>
            <a:endParaRPr lang="en-US"/>
          </a:p>
        </p:txBody>
      </p:sp>
    </p:spTree>
    <p:extLst>
      <p:ext uri="{BB962C8B-B14F-4D97-AF65-F5344CB8AC3E}">
        <p14:creationId xmlns:p14="http://schemas.microsoft.com/office/powerpoint/2010/main" val="105454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7</a:t>
            </a:fld>
            <a:endParaRPr lang="en-US"/>
          </a:p>
        </p:txBody>
      </p:sp>
    </p:spTree>
    <p:extLst>
      <p:ext uri="{BB962C8B-B14F-4D97-AF65-F5344CB8AC3E}">
        <p14:creationId xmlns:p14="http://schemas.microsoft.com/office/powerpoint/2010/main" val="188439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8</a:t>
            </a:fld>
            <a:endParaRPr lang="en-US"/>
          </a:p>
        </p:txBody>
      </p:sp>
    </p:spTree>
    <p:extLst>
      <p:ext uri="{BB962C8B-B14F-4D97-AF65-F5344CB8AC3E}">
        <p14:creationId xmlns:p14="http://schemas.microsoft.com/office/powerpoint/2010/main" val="303283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9</a:t>
            </a:fld>
            <a:endParaRPr lang="en-US"/>
          </a:p>
        </p:txBody>
      </p:sp>
    </p:spTree>
    <p:extLst>
      <p:ext uri="{BB962C8B-B14F-4D97-AF65-F5344CB8AC3E}">
        <p14:creationId xmlns:p14="http://schemas.microsoft.com/office/powerpoint/2010/main" val="271098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10</a:t>
            </a:fld>
            <a:endParaRPr lang="en-US"/>
          </a:p>
        </p:txBody>
      </p:sp>
    </p:spTree>
    <p:extLst>
      <p:ext uri="{BB962C8B-B14F-4D97-AF65-F5344CB8AC3E}">
        <p14:creationId xmlns:p14="http://schemas.microsoft.com/office/powerpoint/2010/main" val="52564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11</a:t>
            </a:fld>
            <a:endParaRPr lang="en-US"/>
          </a:p>
        </p:txBody>
      </p:sp>
    </p:spTree>
    <p:extLst>
      <p:ext uri="{BB962C8B-B14F-4D97-AF65-F5344CB8AC3E}">
        <p14:creationId xmlns:p14="http://schemas.microsoft.com/office/powerpoint/2010/main" val="54343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219660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286666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283403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5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35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Bullet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FF0A41-6BB1-364E-A5B0-48466DFB0CCE}"/>
              </a:ext>
            </a:extLst>
          </p:cNvPr>
          <p:cNvSpPr/>
          <p:nvPr userDrawn="1"/>
        </p:nvSpPr>
        <p:spPr>
          <a:xfrm>
            <a:off x="0" y="1540042"/>
            <a:ext cx="12192000" cy="5317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7883156C-E5A2-C946-B590-EB170840CF13}"/>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8462692F-5641-3042-9CEB-4263A849319F}"/>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48595D"/>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330390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Bullets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4729D-5538-694A-B3D2-289D6EDA091F}"/>
              </a:ext>
            </a:extLst>
          </p:cNvPr>
          <p:cNvSpPr/>
          <p:nvPr userDrawn="1"/>
        </p:nvSpPr>
        <p:spPr>
          <a:xfrm>
            <a:off x="0" y="1540042"/>
            <a:ext cx="12192000" cy="5317958"/>
          </a:xfrm>
          <a:prstGeom prst="rect">
            <a:avLst/>
          </a:prstGeom>
          <a:solidFill>
            <a:srgbClr val="00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FFFFFF"/>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382297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Bullets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64729D-5538-694A-B3D2-289D6EDA091F}"/>
              </a:ext>
            </a:extLst>
          </p:cNvPr>
          <p:cNvSpPr/>
          <p:nvPr userDrawn="1"/>
        </p:nvSpPr>
        <p:spPr>
          <a:xfrm>
            <a:off x="0" y="1540042"/>
            <a:ext cx="12192000" cy="5317958"/>
          </a:xfrm>
          <a:prstGeom prst="rect">
            <a:avLst/>
          </a:prstGeom>
          <a:solidFill>
            <a:srgbClr val="2D5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FFFFFF"/>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256596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Bullet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5ACFB-A2E1-0C43-923F-0EFEC1EAC066}"/>
              </a:ext>
            </a:extLst>
          </p:cNvPr>
          <p:cNvSpPr/>
          <p:nvPr userDrawn="1"/>
        </p:nvSpPr>
        <p:spPr>
          <a:xfrm>
            <a:off x="0" y="0"/>
            <a:ext cx="12192000" cy="6858000"/>
          </a:xfrm>
          <a:prstGeom prst="rect">
            <a:avLst/>
          </a:prstGeom>
          <a:solidFill>
            <a:srgbClr val="00B0E3">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2CC22EF4-F1A5-EF42-8F89-DB16D6704757}"/>
              </a:ext>
            </a:extLst>
          </p:cNvPr>
          <p:cNvSpPr>
            <a:spLocks noGrp="1"/>
          </p:cNvSpPr>
          <p:nvPr>
            <p:ph type="body" sz="quarter" idx="10" hasCustomPrompt="1"/>
          </p:nvPr>
        </p:nvSpPr>
        <p:spPr>
          <a:xfrm>
            <a:off x="379828" y="699193"/>
            <a:ext cx="9149184" cy="840849"/>
          </a:xfrm>
        </p:spPr>
        <p:txBody>
          <a:bodyPr>
            <a:normAutofit/>
          </a:bodyPr>
          <a:lstStyle>
            <a:lvl1pPr marL="0" indent="0">
              <a:buNone/>
              <a:defRPr sz="4400" b="1" i="0">
                <a:solidFill>
                  <a:srgbClr val="48595D"/>
                </a:solidFill>
                <a:latin typeface="Arial" panose="020B0604020202020204" pitchFamily="34" charset="0"/>
                <a:cs typeface="Arial" panose="020B0604020202020204" pitchFamily="34" charset="0"/>
              </a:defRPr>
            </a:lvl1pPr>
          </a:lstStyle>
          <a:p>
            <a:pPr lvl="0"/>
            <a:r>
              <a:rPr lang="en-US" dirty="0"/>
              <a:t>BASIC BULLET POINTS</a:t>
            </a:r>
          </a:p>
        </p:txBody>
      </p:sp>
      <p:sp>
        <p:nvSpPr>
          <p:cNvPr id="8" name="Text Placeholder 12">
            <a:extLst>
              <a:ext uri="{FF2B5EF4-FFF2-40B4-BE49-F238E27FC236}">
                <a16:creationId xmlns:a16="http://schemas.microsoft.com/office/drawing/2014/main" id="{D03C77B6-3DD2-2941-9410-F5F92D41429D}"/>
              </a:ext>
            </a:extLst>
          </p:cNvPr>
          <p:cNvSpPr>
            <a:spLocks noGrp="1"/>
          </p:cNvSpPr>
          <p:nvPr>
            <p:ph type="body" sz="quarter" idx="11" hasCustomPrompt="1"/>
          </p:nvPr>
        </p:nvSpPr>
        <p:spPr>
          <a:xfrm>
            <a:off x="379828" y="2090490"/>
            <a:ext cx="7861300" cy="1631278"/>
          </a:xfrm>
        </p:spPr>
        <p:txBody>
          <a:bodyPr/>
          <a:lstStyle>
            <a:lvl1pPr marL="457200" indent="-457200">
              <a:buFont typeface="Arial" panose="020B0604020202020204" pitchFamily="34" charset="0"/>
              <a:buChar char="•"/>
              <a:defRPr b="0" i="0">
                <a:solidFill>
                  <a:srgbClr val="48595D"/>
                </a:solidFill>
                <a:latin typeface="Arial" panose="020B0604020202020204" pitchFamily="34" charset="0"/>
                <a:cs typeface="Arial" panose="020B0604020202020204" pitchFamily="34" charset="0"/>
              </a:defRPr>
            </a:lvl1pPr>
          </a:lstStyle>
          <a:p>
            <a:pPr lvl="0"/>
            <a:r>
              <a:rPr lang="en-US" dirty="0"/>
              <a:t>Just use bullet points</a:t>
            </a:r>
          </a:p>
        </p:txBody>
      </p:sp>
    </p:spTree>
    <p:extLst>
      <p:ext uri="{BB962C8B-B14F-4D97-AF65-F5344CB8AC3E}">
        <p14:creationId xmlns:p14="http://schemas.microsoft.com/office/powerpoint/2010/main" val="99175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76EF0-FC89-3249-B68C-C81291AEF78F}"/>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7D6EE59-3DE1-3B49-96A5-D938C06639E5}"/>
              </a:ext>
            </a:extLst>
          </p:cNvPr>
          <p:cNvSpPr/>
          <p:nvPr/>
        </p:nvSpPr>
        <p:spPr>
          <a:xfrm>
            <a:off x="-101600" y="457200"/>
            <a:ext cx="123952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829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71F627-8D1E-5744-AA15-C8FC2A43E41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B7769CA-4E90-4A48-9E70-1CCB4F636E20}"/>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0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2210891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7325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87408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5867"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933">
                <a:solidFill>
                  <a:srgbClr val="005DAA"/>
                </a:solidFill>
                <a:latin typeface="Georgia"/>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5949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34601" y="520701"/>
            <a:ext cx="184731" cy="58477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958D85"/>
              </a:solidFill>
              <a:effectLst/>
              <a:uLnTx/>
              <a:uFillTx/>
              <a:latin typeface="Arial" charset="0"/>
              <a:ea typeface="ＭＳ Ｐゴシック" charset="0"/>
            </a:endParaRPr>
          </a:p>
        </p:txBody>
      </p:sp>
      <p:sp>
        <p:nvSpPr>
          <p:cNvPr id="7" name="Title 1"/>
          <p:cNvSpPr>
            <a:spLocks noGrp="1"/>
          </p:cNvSpPr>
          <p:nvPr>
            <p:ph type="ctrTitle"/>
          </p:nvPr>
        </p:nvSpPr>
        <p:spPr>
          <a:xfrm>
            <a:off x="-101600" y="3429000"/>
            <a:ext cx="12395200" cy="990600"/>
          </a:xfrm>
          <a:prstGeom prst="rect">
            <a:avLst/>
          </a:prstGeom>
          <a:solidFill>
            <a:srgbClr val="00AEEF"/>
          </a:solidFill>
          <a:effectLst/>
        </p:spPr>
        <p:txBody>
          <a:bodyPr lIns="548640" tIns="0" rIns="0" bIns="91440" anchor="b" anchorCtr="0">
            <a:noAutofit/>
          </a:bodyPr>
          <a:lstStyle>
            <a:lvl1pPr algn="l">
              <a:defRPr sz="5867"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933">
                <a:solidFill>
                  <a:srgbClr val="00AEEF"/>
                </a:solidFill>
                <a:latin typeface="Georgia"/>
                <a:cs typeface="Georgi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26312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885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p:nvSpPr>
        <p:spPr bwMode="auto">
          <a:xfrm>
            <a:off x="-101600" y="334411"/>
            <a:ext cx="12395200" cy="7366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title"/>
          </p:nvPr>
        </p:nvSpPr>
        <p:spPr>
          <a:xfrm>
            <a:off x="508000" y="430891"/>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36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4267">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588632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rgbClr val="000000"/>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3853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60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4" y="1535113"/>
            <a:ext cx="5389033"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4" y="2174875"/>
            <a:ext cx="5389033"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928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FB534E8-6B0C-8A41-9869-A3F5CDF2CC98}"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3715826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sz="48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70049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09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4267">
                <a:solidFill>
                  <a:srgbClr val="000000"/>
                </a:solidFill>
                <a:latin typeface="Georgia"/>
                <a:cs typeface="Georgia"/>
              </a:defRPr>
            </a:lvl1pPr>
            <a:lvl2pPr>
              <a:defRPr sz="3733">
                <a:solidFill>
                  <a:srgbClr val="000000"/>
                </a:solidFill>
                <a:latin typeface="Georgia"/>
                <a:cs typeface="Georgia"/>
              </a:defRPr>
            </a:lvl2pPr>
            <a:lvl3pPr>
              <a:defRPr sz="3200">
                <a:solidFill>
                  <a:srgbClr val="000000"/>
                </a:solidFill>
                <a:latin typeface="Georgia"/>
                <a:cs typeface="Georgia"/>
              </a:defRPr>
            </a:lvl3pPr>
            <a:lvl4pPr>
              <a:defRPr sz="2667">
                <a:solidFill>
                  <a:srgbClr val="000000"/>
                </a:solidFill>
                <a:latin typeface="Georgia"/>
                <a:cs typeface="Georgia"/>
              </a:defRPr>
            </a:lvl4pPr>
            <a:lvl5pPr>
              <a:defRPr sz="2667">
                <a:solidFill>
                  <a:srgbClr val="000000"/>
                </a:solidFill>
                <a:latin typeface="Georgia"/>
                <a:cs typeface="Georgia"/>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7" y="1435104"/>
            <a:ext cx="4011084" cy="46910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77395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4050085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24163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6347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2939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B534E8-6B0C-8A41-9869-A3F5CDF2CC98}"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327790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FB534E8-6B0C-8A41-9869-A3F5CDF2CC98}"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414010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534E8-6B0C-8A41-9869-A3F5CDF2CC98}"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383993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26560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41C85-46E5-8649-8CB5-559295B1D80A}" type="slidenum">
              <a:rPr lang="en-US" smtClean="0"/>
              <a:t>‹nr.›</a:t>
            </a:fld>
            <a:endParaRPr lang="en-US"/>
          </a:p>
        </p:txBody>
      </p:sp>
    </p:spTree>
    <p:extLst>
      <p:ext uri="{BB962C8B-B14F-4D97-AF65-F5344CB8AC3E}">
        <p14:creationId xmlns:p14="http://schemas.microsoft.com/office/powerpoint/2010/main" val="157080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534E8-6B0C-8A41-9869-A3F5CDF2CC98}" type="datetimeFigureOut">
              <a:rPr lang="en-US" smtClean="0"/>
              <a:t>10/29/2023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41C85-46E5-8649-8CB5-559295B1D80A}" type="slidenum">
              <a:rPr lang="en-US" smtClean="0"/>
              <a:t>‹nr.›</a:t>
            </a:fld>
            <a:endParaRPr lang="en-US"/>
          </a:p>
        </p:txBody>
      </p:sp>
    </p:spTree>
    <p:extLst>
      <p:ext uri="{BB962C8B-B14F-4D97-AF65-F5344CB8AC3E}">
        <p14:creationId xmlns:p14="http://schemas.microsoft.com/office/powerpoint/2010/main" val="36487213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2" r:id="rId12"/>
    <p:sldLayoutId id="2147483727"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A38CC7-FFB8-8042-9B0C-AE5E42B34244}"/>
              </a:ext>
            </a:extLst>
          </p:cNvPr>
          <p:cNvSpPr txBox="1"/>
          <p:nvPr/>
        </p:nvSpPr>
        <p:spPr>
          <a:xfrm>
            <a:off x="9448800" y="6477000"/>
            <a:ext cx="2133600" cy="184666"/>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1219170" rtl="0" eaLnBrk="0" fontAlgn="base" latinLnBrk="0" hangingPunct="0">
              <a:lnSpc>
                <a:spcPct val="100000"/>
              </a:lnSpc>
              <a:spcBef>
                <a:spcPct val="0"/>
              </a:spcBef>
              <a:spcAft>
                <a:spcPct val="0"/>
              </a:spcAft>
              <a:buClrTx/>
              <a:buSzTx/>
              <a:buFontTx/>
              <a:buNone/>
              <a:tabLst/>
              <a:defRPr/>
            </a:pPr>
            <a:fld id="{19C0CE98-AE50-41AB-9BED-A81629B42B86}" type="slidenum">
              <a:rPr kumimoji="0" lang="en-US" altLang="en-US" sz="1200" b="0" i="0" u="none" strike="noStrike" kern="1200" cap="none" spc="0" normalizeH="0" baseline="0" noProof="0" smtClean="0">
                <a:ln>
                  <a:noFill/>
                </a:ln>
                <a:solidFill>
                  <a:srgbClr val="58585A"/>
                </a:solidFill>
                <a:effectLst/>
                <a:uLnTx/>
                <a:uFillTx/>
                <a:latin typeface="Arial Narrow" panose="020B0606020202030204" pitchFamily="34" charset="0"/>
                <a:ea typeface="MS PGothic" panose="020B0600070205080204" pitchFamily="34" charset="-128"/>
                <a:cs typeface="+mn-cs"/>
              </a:rPr>
              <a:pPr marL="0" marR="0" lvl="0" indent="0" algn="r" defTabSz="1219170" rtl="0" eaLnBrk="0" fontAlgn="base" latinLnBrk="0" hangingPunct="0">
                <a:lnSpc>
                  <a:spcPct val="100000"/>
                </a:lnSpc>
                <a:spcBef>
                  <a:spcPct val="0"/>
                </a:spcBef>
                <a:spcAft>
                  <a:spcPct val="0"/>
                </a:spcAft>
                <a:buClrTx/>
                <a:buSzTx/>
                <a:buFontTx/>
                <a:buNone/>
                <a:tabLst/>
                <a:defRPr/>
              </a:pPr>
              <a:t>‹nr.›</a:t>
            </a:fld>
            <a:r>
              <a:rPr kumimoji="0" lang="en-US" altLang="en-US" sz="1200" b="0" i="0" u="none" strike="noStrike" kern="1200" cap="none" spc="0" normalizeH="0" baseline="0" noProof="0">
                <a:ln>
                  <a:noFill/>
                </a:ln>
                <a:solidFill>
                  <a:srgbClr val="58585A"/>
                </a:solidFill>
                <a:effectLst/>
                <a:uLnTx/>
                <a:uFillTx/>
                <a:latin typeface="Arial Narrow" panose="020B0606020202030204" pitchFamily="34" charset="0"/>
                <a:ea typeface="MS PGothic" panose="020B0600070205080204" pitchFamily="34" charset="-128"/>
                <a:cs typeface="+mn-cs"/>
              </a:rPr>
              <a:t>  </a:t>
            </a:r>
          </a:p>
        </p:txBody>
      </p:sp>
      <p:pic>
        <p:nvPicPr>
          <p:cNvPr id="2051"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611549" y="5969000"/>
            <a:ext cx="161747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6974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8940800" y="2794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406400" y="5765801"/>
            <a:ext cx="2032000" cy="7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8016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charset="0"/>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charset="0"/>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20543" y="5953388"/>
            <a:ext cx="1625600" cy="6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157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50" r:id="rId11"/>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ＭＳ Ｐゴシック" charset="0"/>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ＭＳ Ｐゴシック" charset="0"/>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7.png"/><Relationship Id="rId7" Type="http://schemas.microsoft.com/office/2007/relationships/hdphoto" Target="../media/hdphoto6.wdp"/><Relationship Id="rId12"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jpg"/><Relationship Id="rId10" Type="http://schemas.openxmlformats.org/officeDocument/2006/relationships/image" Target="../media/image31.png"/><Relationship Id="rId4" Type="http://schemas.microsoft.com/office/2007/relationships/hdphoto" Target="../media/hdphoto5.wdp"/><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595D"/>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rightnessContrast bright="13000"/>
                    </a14:imgEffect>
                  </a14:imgLayer>
                </a14:imgProps>
              </a:ext>
            </a:extLst>
          </a:blip>
          <a:stretch>
            <a:fillRect/>
          </a:stretch>
        </p:blipFill>
        <p:spPr>
          <a:xfrm>
            <a:off x="-529" y="-297"/>
            <a:ext cx="12193057" cy="6858594"/>
          </a:xfrm>
          <a:prstGeom prst="rect">
            <a:avLst/>
          </a:prstGeom>
        </p:spPr>
      </p:pic>
      <p:sp>
        <p:nvSpPr>
          <p:cNvPr id="2" name="Rectangle 1"/>
          <p:cNvSpPr/>
          <p:nvPr/>
        </p:nvSpPr>
        <p:spPr>
          <a:xfrm>
            <a:off x="0" y="5054115"/>
            <a:ext cx="12192000" cy="1803886"/>
          </a:xfrm>
          <a:prstGeom prst="rect">
            <a:avLst/>
          </a:prstGeom>
          <a:solidFill>
            <a:srgbClr val="28659C">
              <a:alpha val="72941"/>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A6BA6"/>
              </a:solidFill>
            </a:endParaRPr>
          </a:p>
        </p:txBody>
      </p:sp>
      <p:pic>
        <p:nvPicPr>
          <p:cNvPr id="4" name="Picture 3">
            <a:extLst>
              <a:ext uri="{FF2B5EF4-FFF2-40B4-BE49-F238E27FC236}">
                <a16:creationId xmlns:a16="http://schemas.microsoft.com/office/drawing/2014/main" id="{86D23D99-DAA3-8544-A466-2B13D50A85F0}"/>
              </a:ext>
            </a:extLst>
          </p:cNvPr>
          <p:cNvPicPr>
            <a:picLocks noChangeAspect="1"/>
          </p:cNvPicPr>
          <p:nvPr/>
        </p:nvPicPr>
        <p:blipFill>
          <a:blip r:embed="rId4">
            <a:alphaModFix/>
          </a:blip>
          <a:stretch>
            <a:fillRect/>
          </a:stretch>
        </p:blipFill>
        <p:spPr>
          <a:xfrm>
            <a:off x="864027" y="497680"/>
            <a:ext cx="2454908" cy="2464650"/>
          </a:xfrm>
          <a:prstGeom prst="rect">
            <a:avLst/>
          </a:prstGeom>
          <a:effectLst>
            <a:outerShdw blurRad="342900" dist="50800" dir="5400000" algn="ctr" rotWithShape="0">
              <a:srgbClr val="000000">
                <a:alpha val="46000"/>
              </a:srgbClr>
            </a:outerShdw>
          </a:effectLst>
        </p:spPr>
      </p:pic>
      <p:sp>
        <p:nvSpPr>
          <p:cNvPr id="5" name="Title 1"/>
          <p:cNvSpPr txBox="1">
            <a:spLocks/>
          </p:cNvSpPr>
          <p:nvPr/>
        </p:nvSpPr>
        <p:spPr>
          <a:xfrm>
            <a:off x="432065" y="5120104"/>
            <a:ext cx="11066946" cy="1679990"/>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5000" spc="600" dirty="0">
                <a:solidFill>
                  <a:srgbClr val="FFC000"/>
                </a:solidFill>
                <a:latin typeface="Arial" panose="020B0604020202020204" pitchFamily="34" charset="0"/>
                <a:ea typeface="Arial" charset="0"/>
                <a:cs typeface="Arial" panose="020B0604020202020204" pitchFamily="34" charset="0"/>
              </a:rPr>
              <a:t>The Rotary Foundation </a:t>
            </a:r>
          </a:p>
          <a:p>
            <a:pPr algn="l">
              <a:lnSpc>
                <a:spcPct val="100000"/>
              </a:lnSpc>
            </a:pPr>
            <a:r>
              <a:rPr lang="en-US" sz="5000" spc="600" dirty="0">
                <a:solidFill>
                  <a:schemeClr val="bg1"/>
                </a:solidFill>
                <a:latin typeface="Arial" panose="020B0604020202020204" pitchFamily="34" charset="0"/>
                <a:ea typeface="Arial" charset="0"/>
                <a:cs typeface="Arial" panose="020B0604020202020204" pitchFamily="34" charset="0"/>
              </a:rPr>
              <a:t>Made Simple</a:t>
            </a:r>
          </a:p>
        </p:txBody>
      </p:sp>
    </p:spTree>
    <p:extLst>
      <p:ext uri="{BB962C8B-B14F-4D97-AF65-F5344CB8AC3E}">
        <p14:creationId xmlns:p14="http://schemas.microsoft.com/office/powerpoint/2010/main" val="186576844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684217F6-422F-E772-4F43-6CE7BE998EF8}"/>
              </a:ext>
            </a:extLst>
          </p:cNvPr>
          <p:cNvSpPr/>
          <p:nvPr/>
        </p:nvSpPr>
        <p:spPr>
          <a:xfrm rot="19190614">
            <a:off x="2674007" y="3638754"/>
            <a:ext cx="1122529" cy="526255"/>
          </a:xfrm>
          <a:prstGeom prst="rightArrow">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6BA6"/>
              </a:solidFill>
            </a:endParaRPr>
          </a:p>
        </p:txBody>
      </p:sp>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8" y="252658"/>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29A3BF-B2E8-45A2-B234-089EE71BFCE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34604" y="1609993"/>
            <a:ext cx="4122791" cy="15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0">
            <a:extLst>
              <a:ext uri="{FF2B5EF4-FFF2-40B4-BE49-F238E27FC236}">
                <a16:creationId xmlns:a16="http://schemas.microsoft.com/office/drawing/2014/main" id="{2B3254E2-F8BB-9D4E-AB16-DBADD1D78811}"/>
              </a:ext>
            </a:extLst>
          </p:cNvPr>
          <p:cNvSpPr>
            <a:spLocks noChangeArrowheads="1"/>
          </p:cNvSpPr>
          <p:nvPr/>
        </p:nvSpPr>
        <p:spPr bwMode="auto">
          <a:xfrm>
            <a:off x="7489035" y="4437482"/>
            <a:ext cx="3969435" cy="1730708"/>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marL="171450" lvl="1" algn="ctr">
              <a:spcBef>
                <a:spcPts val="2667"/>
              </a:spcBef>
              <a:buClr>
                <a:srgbClr val="58585A"/>
              </a:buClr>
              <a:buSzPct val="120000"/>
              <a:defRPr/>
            </a:pPr>
            <a:r>
              <a:rPr lang="en-US" altLang="en-US" sz="2800" b="1" dirty="0" err="1">
                <a:solidFill>
                  <a:srgbClr val="28659C"/>
                </a:solidFill>
                <a:latin typeface="+mn-lt"/>
              </a:rPr>
              <a:t>Waar</a:t>
            </a:r>
            <a:r>
              <a:rPr lang="en-US" altLang="en-US" sz="2800" b="1" dirty="0">
                <a:solidFill>
                  <a:srgbClr val="28659C"/>
                </a:solidFill>
                <a:latin typeface="+mn-lt"/>
              </a:rPr>
              <a:t> </a:t>
            </a:r>
            <a:r>
              <a:rPr lang="en-US" altLang="en-US" sz="2800" b="1" dirty="0" err="1">
                <a:solidFill>
                  <a:srgbClr val="28659C"/>
                </a:solidFill>
                <a:latin typeface="+mn-lt"/>
              </a:rPr>
              <a:t>gaat</a:t>
            </a:r>
            <a:r>
              <a:rPr lang="en-US" altLang="en-US" sz="2800" b="1" dirty="0">
                <a:solidFill>
                  <a:srgbClr val="28659C"/>
                </a:solidFill>
                <a:latin typeface="+mn-lt"/>
              </a:rPr>
              <a:t> </a:t>
            </a:r>
            <a:br>
              <a:rPr lang="en-US" altLang="en-US" sz="2800" b="1" dirty="0">
                <a:solidFill>
                  <a:srgbClr val="28659C"/>
                </a:solidFill>
                <a:latin typeface="+mn-lt"/>
              </a:rPr>
            </a:br>
            <a:r>
              <a:rPr lang="en-US" altLang="en-US" sz="2800" b="1" dirty="0">
                <a:solidFill>
                  <a:srgbClr val="28659C"/>
                </a:solidFill>
                <a:latin typeface="+mn-lt"/>
              </a:rPr>
              <a:t>het geld </a:t>
            </a:r>
            <a:r>
              <a:rPr lang="en-US" altLang="en-US" sz="2800" b="1" dirty="0" err="1">
                <a:solidFill>
                  <a:srgbClr val="28659C"/>
                </a:solidFill>
                <a:latin typeface="+mn-lt"/>
              </a:rPr>
              <a:t>heen</a:t>
            </a:r>
            <a:r>
              <a:rPr lang="en-US" altLang="en-US" sz="2800" b="1" dirty="0">
                <a:solidFill>
                  <a:srgbClr val="28659C"/>
                </a:solidFill>
                <a:latin typeface="+mn-lt"/>
              </a:rPr>
              <a:t>? </a:t>
            </a:r>
            <a:br>
              <a:rPr lang="en-US" altLang="en-US" sz="2800" b="1" dirty="0">
                <a:solidFill>
                  <a:srgbClr val="28659C"/>
                </a:solidFill>
                <a:latin typeface="+mn-lt"/>
              </a:rPr>
            </a:br>
            <a:r>
              <a:rPr lang="en-US" altLang="en-US" sz="3200" b="1" dirty="0">
                <a:solidFill>
                  <a:srgbClr val="ED2B7A"/>
                </a:solidFill>
                <a:latin typeface="+mn-lt"/>
                <a:sym typeface="Wingdings" panose="05000000000000000000" pitchFamily="2" charset="2"/>
              </a:rPr>
              <a:t>Grants</a:t>
            </a:r>
            <a:endParaRPr lang="en-US" altLang="en-US" sz="2800" b="1" dirty="0">
              <a:solidFill>
                <a:srgbClr val="ED2B7A"/>
              </a:solidFill>
              <a:latin typeface="+mn-lt"/>
            </a:endParaRPr>
          </a:p>
        </p:txBody>
      </p:sp>
      <p:sp>
        <p:nvSpPr>
          <p:cNvPr id="11" name="AutoShape 20">
            <a:extLst>
              <a:ext uri="{FF2B5EF4-FFF2-40B4-BE49-F238E27FC236}">
                <a16:creationId xmlns:a16="http://schemas.microsoft.com/office/drawing/2014/main" id="{BB2519B1-97DB-F11D-4A86-F0129F5C2EA0}"/>
              </a:ext>
            </a:extLst>
          </p:cNvPr>
          <p:cNvSpPr>
            <a:spLocks noChangeArrowheads="1"/>
          </p:cNvSpPr>
          <p:nvPr/>
        </p:nvSpPr>
        <p:spPr bwMode="auto">
          <a:xfrm>
            <a:off x="733530" y="4437482"/>
            <a:ext cx="4624307" cy="1730708"/>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marL="171450" lvl="1" algn="ctr">
              <a:spcBef>
                <a:spcPts val="2667"/>
              </a:spcBef>
              <a:buClr>
                <a:srgbClr val="58585A"/>
              </a:buClr>
              <a:buSzPct val="120000"/>
              <a:defRPr/>
            </a:pPr>
            <a:r>
              <a:rPr lang="en-US" altLang="en-US" sz="2800" b="1" dirty="0" err="1">
                <a:solidFill>
                  <a:srgbClr val="28659C"/>
                </a:solidFill>
                <a:latin typeface="+mn-lt"/>
              </a:rPr>
              <a:t>Waar</a:t>
            </a:r>
            <a:r>
              <a:rPr lang="en-US" altLang="en-US" sz="2800" b="1" dirty="0">
                <a:solidFill>
                  <a:srgbClr val="28659C"/>
                </a:solidFill>
                <a:latin typeface="+mn-lt"/>
              </a:rPr>
              <a:t> </a:t>
            </a:r>
            <a:r>
              <a:rPr lang="en-US" altLang="en-US" sz="2800" b="1" dirty="0" err="1">
                <a:solidFill>
                  <a:srgbClr val="28659C"/>
                </a:solidFill>
                <a:latin typeface="+mn-lt"/>
              </a:rPr>
              <a:t>komt</a:t>
            </a:r>
            <a:br>
              <a:rPr lang="en-US" altLang="en-US" sz="2800" b="1" dirty="0">
                <a:solidFill>
                  <a:srgbClr val="28659C"/>
                </a:solidFill>
                <a:latin typeface="+mn-lt"/>
              </a:rPr>
            </a:br>
            <a:r>
              <a:rPr lang="en-US" altLang="en-US" sz="2800" b="1" dirty="0">
                <a:solidFill>
                  <a:srgbClr val="28659C"/>
                </a:solidFill>
                <a:latin typeface="+mn-lt"/>
              </a:rPr>
              <a:t>het geld </a:t>
            </a:r>
            <a:r>
              <a:rPr lang="en-US" altLang="en-US" sz="2800" b="1" dirty="0" err="1">
                <a:solidFill>
                  <a:srgbClr val="28659C"/>
                </a:solidFill>
                <a:latin typeface="+mn-lt"/>
              </a:rPr>
              <a:t>vandaan</a:t>
            </a:r>
            <a:r>
              <a:rPr lang="en-US" altLang="en-US" sz="2800" b="1" dirty="0">
                <a:solidFill>
                  <a:srgbClr val="28659C"/>
                </a:solidFill>
                <a:latin typeface="+mn-lt"/>
              </a:rPr>
              <a:t>?</a:t>
            </a:r>
            <a:br>
              <a:rPr lang="en-US" altLang="en-US" sz="2800" b="1" dirty="0">
                <a:solidFill>
                  <a:srgbClr val="ED2B7A"/>
                </a:solidFill>
              </a:rPr>
            </a:br>
            <a:r>
              <a:rPr lang="en-US" altLang="en-US" sz="3200" b="1" dirty="0">
                <a:solidFill>
                  <a:srgbClr val="ED2B7A"/>
                </a:solidFill>
                <a:latin typeface="+mn-lt"/>
              </a:rPr>
              <a:t>Fundraising</a:t>
            </a:r>
            <a:endParaRPr lang="en-US" altLang="en-US" sz="3200" b="1" dirty="0">
              <a:solidFill>
                <a:srgbClr val="ED2B7A"/>
              </a:solidFill>
              <a:latin typeface="+mn-lt"/>
              <a:sym typeface="Wingdings" panose="05000000000000000000" pitchFamily="2" charset="2"/>
            </a:endParaRPr>
          </a:p>
        </p:txBody>
      </p:sp>
      <p:sp>
        <p:nvSpPr>
          <p:cNvPr id="13" name="Arrow: Right 12">
            <a:extLst>
              <a:ext uri="{FF2B5EF4-FFF2-40B4-BE49-F238E27FC236}">
                <a16:creationId xmlns:a16="http://schemas.microsoft.com/office/drawing/2014/main" id="{30EA5660-0927-8F8F-DEE2-FF5336380D7D}"/>
              </a:ext>
            </a:extLst>
          </p:cNvPr>
          <p:cNvSpPr/>
          <p:nvPr/>
        </p:nvSpPr>
        <p:spPr>
          <a:xfrm rot="2665882">
            <a:off x="8060152" y="3625964"/>
            <a:ext cx="1108327" cy="526255"/>
          </a:xfrm>
          <a:prstGeom prst="rightArrow">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6BA6"/>
              </a:solidFill>
            </a:endParaRPr>
          </a:p>
        </p:txBody>
      </p:sp>
    </p:spTree>
    <p:extLst>
      <p:ext uri="{BB962C8B-B14F-4D97-AF65-F5344CB8AC3E}">
        <p14:creationId xmlns:p14="http://schemas.microsoft.com/office/powerpoint/2010/main" val="303135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060C244-3CAD-EAD2-305D-840B1ABAA9B1}"/>
              </a:ext>
            </a:extLst>
          </p:cNvPr>
          <p:cNvPicPr>
            <a:picLocks noChangeAspect="1"/>
          </p:cNvPicPr>
          <p:nvPr/>
        </p:nvPicPr>
        <p:blipFill>
          <a:blip r:embed="rId3"/>
          <a:stretch>
            <a:fillRect/>
          </a:stretch>
        </p:blipFill>
        <p:spPr>
          <a:xfrm>
            <a:off x="3758847" y="3013265"/>
            <a:ext cx="4674306" cy="3103055"/>
          </a:xfrm>
          <a:prstGeom prst="rect">
            <a:avLst/>
          </a:prstGeom>
          <a:noFill/>
          <a:ln w="28575">
            <a:solidFill>
              <a:srgbClr val="0070C0"/>
            </a:solidFill>
            <a:miter lim="800000"/>
            <a:headEnd/>
            <a:tailEnd/>
          </a:ln>
        </p:spPr>
      </p:pic>
      <p:sp>
        <p:nvSpPr>
          <p:cNvPr id="12" name="Rectangle 3">
            <a:extLst>
              <a:ext uri="{FF2B5EF4-FFF2-40B4-BE49-F238E27FC236}">
                <a16:creationId xmlns:a16="http://schemas.microsoft.com/office/drawing/2014/main" id="{FC582DF5-BC08-D21B-C53C-EA7828342DF9}"/>
              </a:ext>
            </a:extLst>
          </p:cNvPr>
          <p:cNvSpPr txBox="1">
            <a:spLocks noChangeArrowheads="1"/>
          </p:cNvSpPr>
          <p:nvPr/>
        </p:nvSpPr>
        <p:spPr bwMode="auto">
          <a:xfrm>
            <a:off x="4142097" y="155469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p>
        </p:txBody>
      </p:sp>
    </p:spTree>
    <p:extLst>
      <p:ext uri="{BB962C8B-B14F-4D97-AF65-F5344CB8AC3E}">
        <p14:creationId xmlns:p14="http://schemas.microsoft.com/office/powerpoint/2010/main" val="5016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FC582DF5-BC08-D21B-C53C-EA7828342DF9}"/>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sp>
        <p:nvSpPr>
          <p:cNvPr id="13" name="Content Placeholder 2">
            <a:extLst>
              <a:ext uri="{FF2B5EF4-FFF2-40B4-BE49-F238E27FC236}">
                <a16:creationId xmlns:a16="http://schemas.microsoft.com/office/drawing/2014/main" id="{3782F390-8EFE-677F-E2AC-CF4BC8F90E3B}"/>
              </a:ext>
            </a:extLst>
          </p:cNvPr>
          <p:cNvSpPr txBox="1">
            <a:spLocks/>
          </p:cNvSpPr>
          <p:nvPr/>
        </p:nvSpPr>
        <p:spPr bwMode="auto">
          <a:xfrm>
            <a:off x="1714598" y="2381471"/>
            <a:ext cx="9142629" cy="1077218"/>
          </a:xfrm>
          <a:prstGeom prst="rect">
            <a:avLst/>
          </a:prstGeom>
        </p:spPr>
        <p:txBody>
          <a:bodyPr wrap="square">
            <a:spAutoFit/>
          </a:bodyPr>
          <a:lstStyle>
            <a:defPPr>
              <a:defRPr lang="en-US"/>
            </a:defPPr>
            <a:lvl1pPr>
              <a:defRPr sz="4800" b="1">
                <a:solidFill>
                  <a:srgbClr val="FFC000"/>
                </a:solidFill>
              </a:defRPr>
            </a:lvl1pPr>
          </a:lstStyle>
          <a:p>
            <a:pPr marL="0" lvl="1" algn="ctr"/>
            <a:r>
              <a:rPr lang="de-DE" altLang="en-US" sz="3600" b="1" dirty="0">
                <a:solidFill>
                  <a:srgbClr val="0070C0"/>
                </a:solidFill>
              </a:rPr>
              <a:t>Wie </a:t>
            </a:r>
            <a:r>
              <a:rPr lang="de-DE" altLang="en-US" sz="3600" b="1" dirty="0" err="1">
                <a:solidFill>
                  <a:srgbClr val="0070C0"/>
                </a:solidFill>
              </a:rPr>
              <a:t>geeft</a:t>
            </a:r>
            <a:r>
              <a:rPr lang="de-DE" altLang="en-US" sz="3600" b="1" dirty="0">
                <a:solidFill>
                  <a:srgbClr val="0070C0"/>
                </a:solidFill>
              </a:rPr>
              <a:t> er </a:t>
            </a:r>
            <a:r>
              <a:rPr lang="de-DE" altLang="en-US" sz="3600" b="1" dirty="0" err="1">
                <a:solidFill>
                  <a:srgbClr val="0070C0"/>
                </a:solidFill>
              </a:rPr>
              <a:t>aan</a:t>
            </a:r>
            <a:r>
              <a:rPr lang="de-DE" altLang="en-US" sz="3600" b="1" dirty="0">
                <a:solidFill>
                  <a:srgbClr val="0070C0"/>
                </a:solidFill>
              </a:rPr>
              <a:t> de Rotary Foundation?</a:t>
            </a:r>
            <a:br>
              <a:rPr lang="de-DE" altLang="en-US" sz="3600" b="1" dirty="0">
                <a:solidFill>
                  <a:srgbClr val="0070C0"/>
                </a:solidFill>
              </a:rPr>
            </a:br>
            <a:r>
              <a:rPr lang="de-DE" altLang="en-US" sz="2800" b="1" dirty="0">
                <a:solidFill>
                  <a:srgbClr val="0070C0"/>
                </a:solidFill>
              </a:rPr>
              <a:t>(</a:t>
            </a:r>
            <a:r>
              <a:rPr lang="de-DE" altLang="en-US" sz="2800" b="1" u="sng" dirty="0" err="1">
                <a:solidFill>
                  <a:srgbClr val="0070C0"/>
                </a:solidFill>
              </a:rPr>
              <a:t>Wereldwijd</a:t>
            </a:r>
            <a:r>
              <a:rPr lang="de-DE" altLang="en-US" sz="2800" b="1" dirty="0">
                <a:solidFill>
                  <a:srgbClr val="0070C0"/>
                </a:solidFill>
              </a:rPr>
              <a:t>)</a:t>
            </a:r>
            <a:endParaRPr lang="en-US" altLang="en-US" sz="3600" b="1" dirty="0">
              <a:solidFill>
                <a:srgbClr val="0070C0"/>
              </a:solidFill>
            </a:endParaRPr>
          </a:p>
        </p:txBody>
      </p:sp>
      <p:sp>
        <p:nvSpPr>
          <p:cNvPr id="14" name="AutoShape 20">
            <a:extLst>
              <a:ext uri="{FF2B5EF4-FFF2-40B4-BE49-F238E27FC236}">
                <a16:creationId xmlns:a16="http://schemas.microsoft.com/office/drawing/2014/main" id="{81417E17-58B0-4953-087D-309B3B7CA028}"/>
              </a:ext>
            </a:extLst>
          </p:cNvPr>
          <p:cNvSpPr>
            <a:spLocks noChangeArrowheads="1"/>
          </p:cNvSpPr>
          <p:nvPr/>
        </p:nvSpPr>
        <p:spPr bwMode="auto">
          <a:xfrm>
            <a:off x="406400" y="4268923"/>
            <a:ext cx="4126845"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1600"/>
              </a:spcAft>
              <a:defRPr/>
            </a:pPr>
            <a:r>
              <a:rPr lang="en-US" sz="2400" b="1" dirty="0">
                <a:solidFill>
                  <a:srgbClr val="E6E5D8">
                    <a:lumMod val="25000"/>
                  </a:srgbClr>
                </a:solidFill>
                <a:latin typeface="Georgia" panose="02040502050405020303" pitchFamily="18" charset="0"/>
                <a:ea typeface="MS PGothic" panose="020B0600070205080204" pitchFamily="34" charset="-128"/>
              </a:rPr>
              <a:t>Clubs &amp; </a:t>
            </a:r>
            <a:r>
              <a:rPr lang="en-US" sz="2400" b="1" dirty="0" err="1">
                <a:solidFill>
                  <a:srgbClr val="E6E5D8">
                    <a:lumMod val="25000"/>
                  </a:srgbClr>
                </a:solidFill>
                <a:latin typeface="Georgia" panose="02040502050405020303" pitchFamily="18" charset="0"/>
                <a:ea typeface="MS PGothic" panose="020B0600070205080204" pitchFamily="34" charset="-128"/>
              </a:rPr>
              <a:t>Districten</a:t>
            </a:r>
            <a:r>
              <a:rPr lang="en-US" sz="2400" b="1" dirty="0">
                <a:solidFill>
                  <a:srgbClr val="E6E5D8">
                    <a:lumMod val="25000"/>
                  </a:srgbClr>
                </a:solidFill>
                <a:latin typeface="Georgia" panose="02040502050405020303" pitchFamily="18" charset="0"/>
                <a:ea typeface="MS PGothic" panose="020B0600070205080204" pitchFamily="34" charset="-128"/>
              </a:rPr>
              <a:t>  </a:t>
            </a:r>
          </a:p>
        </p:txBody>
      </p:sp>
      <p:sp>
        <p:nvSpPr>
          <p:cNvPr id="15" name="AutoShape 20">
            <a:extLst>
              <a:ext uri="{FF2B5EF4-FFF2-40B4-BE49-F238E27FC236}">
                <a16:creationId xmlns:a16="http://schemas.microsoft.com/office/drawing/2014/main" id="{0EAC7622-F72B-475A-4AD5-8B7104A370D7}"/>
              </a:ext>
            </a:extLst>
          </p:cNvPr>
          <p:cNvSpPr>
            <a:spLocks noChangeArrowheads="1"/>
          </p:cNvSpPr>
          <p:nvPr/>
        </p:nvSpPr>
        <p:spPr bwMode="auto">
          <a:xfrm>
            <a:off x="5041246" y="4268923"/>
            <a:ext cx="2965777"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ct val="0"/>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Individuele</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leden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6" name="AutoShape 20">
            <a:extLst>
              <a:ext uri="{FF2B5EF4-FFF2-40B4-BE49-F238E27FC236}">
                <a16:creationId xmlns:a16="http://schemas.microsoft.com/office/drawing/2014/main" id="{7D358444-74D1-2F58-EE2D-1AFDD79DF17A}"/>
              </a:ext>
            </a:extLst>
          </p:cNvPr>
          <p:cNvSpPr>
            <a:spLocks noChangeArrowheads="1"/>
          </p:cNvSpPr>
          <p:nvPr/>
        </p:nvSpPr>
        <p:spPr bwMode="auto">
          <a:xfrm>
            <a:off x="8515023" y="4268923"/>
            <a:ext cx="3231823"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Regeringen</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andere</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organisaties</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a:solidFill>
                  <a:srgbClr val="E6E5D8">
                    <a:lumMod val="25000"/>
                  </a:srgbClr>
                </a:solidFill>
                <a:latin typeface="Georgia" panose="02040502050405020303" pitchFamily="18" charset="0"/>
                <a:ea typeface="MS PGothic" panose="020B0600070205080204" pitchFamily="34" charset="-128"/>
              </a:rPr>
              <a:t>&amp; </a:t>
            </a:r>
            <a:r>
              <a:rPr lang="en-US" sz="2400" b="1" dirty="0" err="1">
                <a:solidFill>
                  <a:srgbClr val="E6E5D8">
                    <a:lumMod val="25000"/>
                  </a:srgbClr>
                </a:solidFill>
                <a:latin typeface="Georgia" panose="02040502050405020303" pitchFamily="18" charset="0"/>
                <a:ea typeface="MS PGothic" panose="020B0600070205080204" pitchFamily="34" charset="-128"/>
              </a:rPr>
              <a:t>bedrijven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7" name="Rectangle 16">
            <a:extLst>
              <a:ext uri="{FF2B5EF4-FFF2-40B4-BE49-F238E27FC236}">
                <a16:creationId xmlns:a16="http://schemas.microsoft.com/office/drawing/2014/main" id="{A4E073C9-72DA-6CA3-19BC-2F7514D7385D}"/>
              </a:ext>
            </a:extLst>
          </p:cNvPr>
          <p:cNvSpPr/>
          <p:nvPr/>
        </p:nvSpPr>
        <p:spPr>
          <a:xfrm>
            <a:off x="5571926" y="3559784"/>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8" name="Rectangle 17">
            <a:extLst>
              <a:ext uri="{FF2B5EF4-FFF2-40B4-BE49-F238E27FC236}">
                <a16:creationId xmlns:a16="http://schemas.microsoft.com/office/drawing/2014/main" id="{7F2995CA-CB93-3067-7D83-0475126B95A6}"/>
              </a:ext>
            </a:extLst>
          </p:cNvPr>
          <p:cNvSpPr/>
          <p:nvPr/>
        </p:nvSpPr>
        <p:spPr>
          <a:xfrm>
            <a:off x="9026982" y="3558261"/>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9" name="Rectangle 18">
            <a:extLst>
              <a:ext uri="{FF2B5EF4-FFF2-40B4-BE49-F238E27FC236}">
                <a16:creationId xmlns:a16="http://schemas.microsoft.com/office/drawing/2014/main" id="{DC9F8C48-8BDC-7B69-BB07-EFE252118BE2}"/>
              </a:ext>
            </a:extLst>
          </p:cNvPr>
          <p:cNvSpPr/>
          <p:nvPr/>
        </p:nvSpPr>
        <p:spPr>
          <a:xfrm>
            <a:off x="1605475" y="3560289"/>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365047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FC582DF5-BC08-D21B-C53C-EA7828342DF9}"/>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sp>
        <p:nvSpPr>
          <p:cNvPr id="13" name="Content Placeholder 2">
            <a:extLst>
              <a:ext uri="{FF2B5EF4-FFF2-40B4-BE49-F238E27FC236}">
                <a16:creationId xmlns:a16="http://schemas.microsoft.com/office/drawing/2014/main" id="{3782F390-8EFE-677F-E2AC-CF4BC8F90E3B}"/>
              </a:ext>
            </a:extLst>
          </p:cNvPr>
          <p:cNvSpPr txBox="1">
            <a:spLocks/>
          </p:cNvSpPr>
          <p:nvPr/>
        </p:nvSpPr>
        <p:spPr bwMode="auto">
          <a:xfrm>
            <a:off x="1714598" y="2381471"/>
            <a:ext cx="9142629" cy="1077218"/>
          </a:xfrm>
          <a:prstGeom prst="rect">
            <a:avLst/>
          </a:prstGeom>
        </p:spPr>
        <p:txBody>
          <a:bodyPr wrap="square">
            <a:spAutoFit/>
          </a:bodyPr>
          <a:lstStyle>
            <a:defPPr>
              <a:defRPr lang="en-US"/>
            </a:defPPr>
            <a:lvl1pPr>
              <a:defRPr sz="4800" b="1">
                <a:solidFill>
                  <a:srgbClr val="FFC000"/>
                </a:solidFill>
              </a:defRPr>
            </a:lvl1pPr>
          </a:lstStyle>
          <a:p>
            <a:pPr marL="0" lvl="1" algn="ctr"/>
            <a:r>
              <a:rPr lang="de-DE" altLang="en-US" sz="3600" b="1" dirty="0">
                <a:solidFill>
                  <a:srgbClr val="0070C0"/>
                </a:solidFill>
              </a:rPr>
              <a:t>Wie </a:t>
            </a:r>
            <a:r>
              <a:rPr lang="de-DE" altLang="en-US" sz="3600" b="1" dirty="0" err="1">
                <a:solidFill>
                  <a:srgbClr val="0070C0"/>
                </a:solidFill>
              </a:rPr>
              <a:t>geeft</a:t>
            </a:r>
            <a:r>
              <a:rPr lang="de-DE" altLang="en-US" sz="3600" b="1" dirty="0">
                <a:solidFill>
                  <a:srgbClr val="0070C0"/>
                </a:solidFill>
              </a:rPr>
              <a:t> er </a:t>
            </a:r>
            <a:r>
              <a:rPr lang="de-DE" altLang="en-US" sz="3600" b="1" dirty="0" err="1">
                <a:solidFill>
                  <a:srgbClr val="0070C0"/>
                </a:solidFill>
              </a:rPr>
              <a:t>aan</a:t>
            </a:r>
            <a:r>
              <a:rPr lang="de-DE" altLang="en-US" sz="3600" b="1" dirty="0">
                <a:solidFill>
                  <a:srgbClr val="0070C0"/>
                </a:solidFill>
              </a:rPr>
              <a:t> de Rotary Foundation?</a:t>
            </a:r>
            <a:br>
              <a:rPr lang="de-DE" altLang="en-US" sz="3600" b="1" dirty="0">
                <a:solidFill>
                  <a:srgbClr val="0070C0"/>
                </a:solidFill>
              </a:rPr>
            </a:br>
            <a:r>
              <a:rPr lang="de-DE" altLang="en-US" sz="2800" b="1" dirty="0">
                <a:solidFill>
                  <a:srgbClr val="0070C0"/>
                </a:solidFill>
              </a:rPr>
              <a:t>(</a:t>
            </a:r>
            <a:r>
              <a:rPr lang="de-DE" altLang="en-US" sz="2800" b="1" u="sng" dirty="0" err="1">
                <a:solidFill>
                  <a:srgbClr val="0070C0"/>
                </a:solidFill>
              </a:rPr>
              <a:t>Wereldwijd</a:t>
            </a:r>
            <a:r>
              <a:rPr lang="de-DE" altLang="en-US" sz="2800" b="1" dirty="0">
                <a:solidFill>
                  <a:srgbClr val="0070C0"/>
                </a:solidFill>
              </a:rPr>
              <a:t>)</a:t>
            </a:r>
            <a:endParaRPr lang="en-US" altLang="en-US" sz="3600" b="1" dirty="0">
              <a:solidFill>
                <a:srgbClr val="0070C0"/>
              </a:solidFill>
            </a:endParaRPr>
          </a:p>
        </p:txBody>
      </p:sp>
      <p:sp>
        <p:nvSpPr>
          <p:cNvPr id="14" name="AutoShape 20">
            <a:extLst>
              <a:ext uri="{FF2B5EF4-FFF2-40B4-BE49-F238E27FC236}">
                <a16:creationId xmlns:a16="http://schemas.microsoft.com/office/drawing/2014/main" id="{81417E17-58B0-4953-087D-309B3B7CA028}"/>
              </a:ext>
            </a:extLst>
          </p:cNvPr>
          <p:cNvSpPr>
            <a:spLocks noChangeArrowheads="1"/>
          </p:cNvSpPr>
          <p:nvPr/>
        </p:nvSpPr>
        <p:spPr bwMode="auto">
          <a:xfrm>
            <a:off x="406400" y="4268923"/>
            <a:ext cx="4126845"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1600"/>
              </a:spcAft>
              <a:defRPr/>
            </a:pPr>
            <a:r>
              <a:rPr lang="en-US" sz="2400" b="1" dirty="0">
                <a:solidFill>
                  <a:srgbClr val="E6E5D8">
                    <a:lumMod val="25000"/>
                  </a:srgbClr>
                </a:solidFill>
                <a:latin typeface="Georgia" panose="02040502050405020303" pitchFamily="18" charset="0"/>
                <a:ea typeface="MS PGothic" panose="020B0600070205080204" pitchFamily="34" charset="-128"/>
              </a:rPr>
              <a:t>Clubs &amp; </a:t>
            </a:r>
            <a:r>
              <a:rPr lang="en-US" sz="2400" b="1" dirty="0" err="1">
                <a:solidFill>
                  <a:srgbClr val="E6E5D8">
                    <a:lumMod val="25000"/>
                  </a:srgbClr>
                </a:solidFill>
                <a:latin typeface="Georgia" panose="02040502050405020303" pitchFamily="18" charset="0"/>
                <a:ea typeface="MS PGothic" panose="020B0600070205080204" pitchFamily="34" charset="-128"/>
              </a:rPr>
              <a:t>Districten</a:t>
            </a:r>
            <a:r>
              <a:rPr lang="en-US" sz="2400" b="1" dirty="0">
                <a:solidFill>
                  <a:srgbClr val="E6E5D8">
                    <a:lumMod val="25000"/>
                  </a:srgbClr>
                </a:solidFill>
                <a:latin typeface="Georgia" panose="02040502050405020303" pitchFamily="18" charset="0"/>
                <a:ea typeface="MS PGothic" panose="020B0600070205080204" pitchFamily="34" charset="-128"/>
              </a:rPr>
              <a:t>  </a:t>
            </a:r>
          </a:p>
        </p:txBody>
      </p:sp>
      <p:sp>
        <p:nvSpPr>
          <p:cNvPr id="15" name="AutoShape 20">
            <a:extLst>
              <a:ext uri="{FF2B5EF4-FFF2-40B4-BE49-F238E27FC236}">
                <a16:creationId xmlns:a16="http://schemas.microsoft.com/office/drawing/2014/main" id="{0EAC7622-F72B-475A-4AD5-8B7104A370D7}"/>
              </a:ext>
            </a:extLst>
          </p:cNvPr>
          <p:cNvSpPr>
            <a:spLocks noChangeArrowheads="1"/>
          </p:cNvSpPr>
          <p:nvPr/>
        </p:nvSpPr>
        <p:spPr bwMode="auto">
          <a:xfrm>
            <a:off x="5041246" y="4268923"/>
            <a:ext cx="2965777"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ct val="0"/>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Individuele</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leden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6" name="AutoShape 20">
            <a:extLst>
              <a:ext uri="{FF2B5EF4-FFF2-40B4-BE49-F238E27FC236}">
                <a16:creationId xmlns:a16="http://schemas.microsoft.com/office/drawing/2014/main" id="{7D358444-74D1-2F58-EE2D-1AFDD79DF17A}"/>
              </a:ext>
            </a:extLst>
          </p:cNvPr>
          <p:cNvSpPr>
            <a:spLocks noChangeArrowheads="1"/>
          </p:cNvSpPr>
          <p:nvPr/>
        </p:nvSpPr>
        <p:spPr bwMode="auto">
          <a:xfrm>
            <a:off x="8515023" y="4268923"/>
            <a:ext cx="3231823"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Regeringen</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andere</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organisaties</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a:solidFill>
                  <a:srgbClr val="E6E5D8">
                    <a:lumMod val="25000"/>
                  </a:srgbClr>
                </a:solidFill>
                <a:latin typeface="Georgia" panose="02040502050405020303" pitchFamily="18" charset="0"/>
                <a:ea typeface="MS PGothic" panose="020B0600070205080204" pitchFamily="34" charset="-128"/>
              </a:rPr>
              <a:t>&amp; </a:t>
            </a:r>
            <a:r>
              <a:rPr lang="en-US" sz="2400" b="1" dirty="0" err="1">
                <a:solidFill>
                  <a:srgbClr val="E6E5D8">
                    <a:lumMod val="25000"/>
                  </a:srgbClr>
                </a:solidFill>
                <a:latin typeface="Georgia" panose="02040502050405020303" pitchFamily="18" charset="0"/>
                <a:ea typeface="MS PGothic" panose="020B0600070205080204" pitchFamily="34" charset="-128"/>
              </a:rPr>
              <a:t>bedrijven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7" name="Rectangle 16">
            <a:extLst>
              <a:ext uri="{FF2B5EF4-FFF2-40B4-BE49-F238E27FC236}">
                <a16:creationId xmlns:a16="http://schemas.microsoft.com/office/drawing/2014/main" id="{A4E073C9-72DA-6CA3-19BC-2F7514D7385D}"/>
              </a:ext>
            </a:extLst>
          </p:cNvPr>
          <p:cNvSpPr/>
          <p:nvPr/>
        </p:nvSpPr>
        <p:spPr>
          <a:xfrm>
            <a:off x="5571926" y="3529304"/>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75</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8" name="Rectangle 17">
            <a:extLst>
              <a:ext uri="{FF2B5EF4-FFF2-40B4-BE49-F238E27FC236}">
                <a16:creationId xmlns:a16="http://schemas.microsoft.com/office/drawing/2014/main" id="{7F2995CA-CB93-3067-7D83-0475126B95A6}"/>
              </a:ext>
            </a:extLst>
          </p:cNvPr>
          <p:cNvSpPr/>
          <p:nvPr/>
        </p:nvSpPr>
        <p:spPr>
          <a:xfrm>
            <a:off x="9026982" y="3527781"/>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5</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9" name="Rectangle 18">
            <a:extLst>
              <a:ext uri="{FF2B5EF4-FFF2-40B4-BE49-F238E27FC236}">
                <a16:creationId xmlns:a16="http://schemas.microsoft.com/office/drawing/2014/main" id="{DC9F8C48-8BDC-7B69-BB07-EFE252118BE2}"/>
              </a:ext>
            </a:extLst>
          </p:cNvPr>
          <p:cNvSpPr/>
          <p:nvPr/>
        </p:nvSpPr>
        <p:spPr>
          <a:xfrm>
            <a:off x="1605475" y="3529809"/>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20</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36961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FC582DF5-BC08-D21B-C53C-EA7828342DF9}"/>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sp>
        <p:nvSpPr>
          <p:cNvPr id="13" name="Content Placeholder 2">
            <a:extLst>
              <a:ext uri="{FF2B5EF4-FFF2-40B4-BE49-F238E27FC236}">
                <a16:creationId xmlns:a16="http://schemas.microsoft.com/office/drawing/2014/main" id="{3782F390-8EFE-677F-E2AC-CF4BC8F90E3B}"/>
              </a:ext>
            </a:extLst>
          </p:cNvPr>
          <p:cNvSpPr txBox="1">
            <a:spLocks/>
          </p:cNvSpPr>
          <p:nvPr/>
        </p:nvSpPr>
        <p:spPr bwMode="auto">
          <a:xfrm>
            <a:off x="1714598" y="2381471"/>
            <a:ext cx="9142629" cy="1077218"/>
          </a:xfrm>
          <a:prstGeom prst="rect">
            <a:avLst/>
          </a:prstGeom>
        </p:spPr>
        <p:txBody>
          <a:bodyPr wrap="square">
            <a:spAutoFit/>
          </a:bodyPr>
          <a:lstStyle>
            <a:defPPr>
              <a:defRPr lang="en-US"/>
            </a:defPPr>
            <a:lvl1pPr>
              <a:defRPr sz="4800" b="1">
                <a:solidFill>
                  <a:srgbClr val="FFC000"/>
                </a:solidFill>
              </a:defRPr>
            </a:lvl1pPr>
          </a:lstStyle>
          <a:p>
            <a:pPr marL="0" lvl="1" algn="ctr"/>
            <a:r>
              <a:rPr lang="de-DE" altLang="en-US" sz="3600" b="1" dirty="0">
                <a:solidFill>
                  <a:srgbClr val="0070C0"/>
                </a:solidFill>
              </a:rPr>
              <a:t>Wie </a:t>
            </a:r>
            <a:r>
              <a:rPr lang="de-DE" altLang="en-US" sz="3600" b="1" dirty="0" err="1">
                <a:solidFill>
                  <a:srgbClr val="0070C0"/>
                </a:solidFill>
              </a:rPr>
              <a:t>geeft</a:t>
            </a:r>
            <a:r>
              <a:rPr lang="de-DE" altLang="en-US" sz="3600" b="1" dirty="0">
                <a:solidFill>
                  <a:srgbClr val="0070C0"/>
                </a:solidFill>
              </a:rPr>
              <a:t> er </a:t>
            </a:r>
            <a:r>
              <a:rPr lang="de-DE" altLang="en-US" sz="3600" b="1" dirty="0" err="1">
                <a:solidFill>
                  <a:srgbClr val="0070C0"/>
                </a:solidFill>
              </a:rPr>
              <a:t>aan</a:t>
            </a:r>
            <a:r>
              <a:rPr lang="de-DE" altLang="en-US" sz="3600" b="1" dirty="0">
                <a:solidFill>
                  <a:srgbClr val="0070C0"/>
                </a:solidFill>
              </a:rPr>
              <a:t> de Rotary Foundation?</a:t>
            </a:r>
            <a:br>
              <a:rPr lang="de-DE" altLang="en-US" sz="3600" b="1" dirty="0">
                <a:solidFill>
                  <a:srgbClr val="0070C0"/>
                </a:solidFill>
              </a:rPr>
            </a:br>
            <a:r>
              <a:rPr lang="de-DE" altLang="en-US" sz="2800" b="1" dirty="0">
                <a:solidFill>
                  <a:srgbClr val="0070C0"/>
                </a:solidFill>
              </a:rPr>
              <a:t>(</a:t>
            </a:r>
            <a:r>
              <a:rPr lang="de-DE" altLang="en-US" sz="2800" b="1" u="sng" dirty="0">
                <a:solidFill>
                  <a:srgbClr val="0070C0"/>
                </a:solidFill>
              </a:rPr>
              <a:t>In District 2140</a:t>
            </a:r>
            <a:r>
              <a:rPr lang="de-DE" altLang="en-US" sz="2800" b="1" dirty="0">
                <a:solidFill>
                  <a:srgbClr val="0070C0"/>
                </a:solidFill>
              </a:rPr>
              <a:t>)</a:t>
            </a:r>
            <a:endParaRPr lang="en-US" altLang="en-US" sz="3600" b="1" dirty="0">
              <a:solidFill>
                <a:srgbClr val="0070C0"/>
              </a:solidFill>
            </a:endParaRPr>
          </a:p>
        </p:txBody>
      </p:sp>
      <p:sp>
        <p:nvSpPr>
          <p:cNvPr id="14" name="AutoShape 20">
            <a:extLst>
              <a:ext uri="{FF2B5EF4-FFF2-40B4-BE49-F238E27FC236}">
                <a16:creationId xmlns:a16="http://schemas.microsoft.com/office/drawing/2014/main" id="{81417E17-58B0-4953-087D-309B3B7CA028}"/>
              </a:ext>
            </a:extLst>
          </p:cNvPr>
          <p:cNvSpPr>
            <a:spLocks noChangeArrowheads="1"/>
          </p:cNvSpPr>
          <p:nvPr/>
        </p:nvSpPr>
        <p:spPr bwMode="auto">
          <a:xfrm>
            <a:off x="406400" y="4268923"/>
            <a:ext cx="4126845"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1600"/>
              </a:spcAft>
              <a:defRPr/>
            </a:pPr>
            <a:r>
              <a:rPr lang="en-US" sz="2400" b="1" dirty="0">
                <a:solidFill>
                  <a:srgbClr val="E6E5D8">
                    <a:lumMod val="25000"/>
                  </a:srgbClr>
                </a:solidFill>
                <a:latin typeface="Georgia" panose="02040502050405020303" pitchFamily="18" charset="0"/>
                <a:ea typeface="MS PGothic" panose="020B0600070205080204" pitchFamily="34" charset="-128"/>
              </a:rPr>
              <a:t>Clubs &amp; </a:t>
            </a:r>
            <a:r>
              <a:rPr lang="en-US" sz="2400" b="1" dirty="0" err="1">
                <a:solidFill>
                  <a:srgbClr val="E6E5D8">
                    <a:lumMod val="25000"/>
                  </a:srgbClr>
                </a:solidFill>
                <a:latin typeface="Georgia" panose="02040502050405020303" pitchFamily="18" charset="0"/>
                <a:ea typeface="MS PGothic" panose="020B0600070205080204" pitchFamily="34" charset="-128"/>
              </a:rPr>
              <a:t>Districten</a:t>
            </a:r>
            <a:r>
              <a:rPr lang="en-US" sz="2400" b="1" dirty="0">
                <a:solidFill>
                  <a:srgbClr val="E6E5D8">
                    <a:lumMod val="25000"/>
                  </a:srgbClr>
                </a:solidFill>
                <a:latin typeface="Georgia" panose="02040502050405020303" pitchFamily="18" charset="0"/>
                <a:ea typeface="MS PGothic" panose="020B0600070205080204" pitchFamily="34" charset="-128"/>
              </a:rPr>
              <a:t>  </a:t>
            </a:r>
          </a:p>
        </p:txBody>
      </p:sp>
      <p:sp>
        <p:nvSpPr>
          <p:cNvPr id="15" name="AutoShape 20">
            <a:extLst>
              <a:ext uri="{FF2B5EF4-FFF2-40B4-BE49-F238E27FC236}">
                <a16:creationId xmlns:a16="http://schemas.microsoft.com/office/drawing/2014/main" id="{0EAC7622-F72B-475A-4AD5-8B7104A370D7}"/>
              </a:ext>
            </a:extLst>
          </p:cNvPr>
          <p:cNvSpPr>
            <a:spLocks noChangeArrowheads="1"/>
          </p:cNvSpPr>
          <p:nvPr/>
        </p:nvSpPr>
        <p:spPr bwMode="auto">
          <a:xfrm>
            <a:off x="5041246" y="4268923"/>
            <a:ext cx="2965777"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ct val="0"/>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Individuele</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leden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6" name="AutoShape 20">
            <a:extLst>
              <a:ext uri="{FF2B5EF4-FFF2-40B4-BE49-F238E27FC236}">
                <a16:creationId xmlns:a16="http://schemas.microsoft.com/office/drawing/2014/main" id="{7D358444-74D1-2F58-EE2D-1AFDD79DF17A}"/>
              </a:ext>
            </a:extLst>
          </p:cNvPr>
          <p:cNvSpPr>
            <a:spLocks noChangeArrowheads="1"/>
          </p:cNvSpPr>
          <p:nvPr/>
        </p:nvSpPr>
        <p:spPr bwMode="auto">
          <a:xfrm>
            <a:off x="8515023" y="4268923"/>
            <a:ext cx="3231823"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Regeringen</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andere</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organisaties</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a:solidFill>
                  <a:srgbClr val="E6E5D8">
                    <a:lumMod val="25000"/>
                  </a:srgbClr>
                </a:solidFill>
                <a:latin typeface="Georgia" panose="02040502050405020303" pitchFamily="18" charset="0"/>
                <a:ea typeface="MS PGothic" panose="020B0600070205080204" pitchFamily="34" charset="-128"/>
              </a:rPr>
              <a:t>&amp; </a:t>
            </a:r>
            <a:r>
              <a:rPr lang="en-US" sz="2400" b="1" dirty="0" err="1">
                <a:solidFill>
                  <a:srgbClr val="E6E5D8">
                    <a:lumMod val="25000"/>
                  </a:srgbClr>
                </a:solidFill>
                <a:latin typeface="Georgia" panose="02040502050405020303" pitchFamily="18" charset="0"/>
                <a:ea typeface="MS PGothic" panose="020B0600070205080204" pitchFamily="34" charset="-128"/>
              </a:rPr>
              <a:t>bedrijven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7" name="Rectangle 16">
            <a:extLst>
              <a:ext uri="{FF2B5EF4-FFF2-40B4-BE49-F238E27FC236}">
                <a16:creationId xmlns:a16="http://schemas.microsoft.com/office/drawing/2014/main" id="{A4E073C9-72DA-6CA3-19BC-2F7514D7385D}"/>
              </a:ext>
            </a:extLst>
          </p:cNvPr>
          <p:cNvSpPr/>
          <p:nvPr/>
        </p:nvSpPr>
        <p:spPr>
          <a:xfrm>
            <a:off x="5571926" y="3559784"/>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8" name="Rectangle 17">
            <a:extLst>
              <a:ext uri="{FF2B5EF4-FFF2-40B4-BE49-F238E27FC236}">
                <a16:creationId xmlns:a16="http://schemas.microsoft.com/office/drawing/2014/main" id="{7F2995CA-CB93-3067-7D83-0475126B95A6}"/>
              </a:ext>
            </a:extLst>
          </p:cNvPr>
          <p:cNvSpPr/>
          <p:nvPr/>
        </p:nvSpPr>
        <p:spPr>
          <a:xfrm>
            <a:off x="9026982" y="3558261"/>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9" name="Rectangle 18">
            <a:extLst>
              <a:ext uri="{FF2B5EF4-FFF2-40B4-BE49-F238E27FC236}">
                <a16:creationId xmlns:a16="http://schemas.microsoft.com/office/drawing/2014/main" id="{DC9F8C48-8BDC-7B69-BB07-EFE252118BE2}"/>
              </a:ext>
            </a:extLst>
          </p:cNvPr>
          <p:cNvSpPr/>
          <p:nvPr/>
        </p:nvSpPr>
        <p:spPr>
          <a:xfrm>
            <a:off x="1605475" y="3560289"/>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10049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FC582DF5-BC08-D21B-C53C-EA7828342DF9}"/>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sp>
        <p:nvSpPr>
          <p:cNvPr id="13" name="Content Placeholder 2">
            <a:extLst>
              <a:ext uri="{FF2B5EF4-FFF2-40B4-BE49-F238E27FC236}">
                <a16:creationId xmlns:a16="http://schemas.microsoft.com/office/drawing/2014/main" id="{3782F390-8EFE-677F-E2AC-CF4BC8F90E3B}"/>
              </a:ext>
            </a:extLst>
          </p:cNvPr>
          <p:cNvSpPr txBox="1">
            <a:spLocks/>
          </p:cNvSpPr>
          <p:nvPr/>
        </p:nvSpPr>
        <p:spPr bwMode="auto">
          <a:xfrm>
            <a:off x="1714598" y="2381471"/>
            <a:ext cx="9142629" cy="1077218"/>
          </a:xfrm>
          <a:prstGeom prst="rect">
            <a:avLst/>
          </a:prstGeom>
        </p:spPr>
        <p:txBody>
          <a:bodyPr wrap="square">
            <a:spAutoFit/>
          </a:bodyPr>
          <a:lstStyle>
            <a:defPPr>
              <a:defRPr lang="en-US"/>
            </a:defPPr>
            <a:lvl1pPr>
              <a:defRPr sz="4800" b="1">
                <a:solidFill>
                  <a:srgbClr val="FFC000"/>
                </a:solidFill>
              </a:defRPr>
            </a:lvl1pPr>
          </a:lstStyle>
          <a:p>
            <a:pPr marL="0" lvl="1" algn="ctr"/>
            <a:r>
              <a:rPr lang="de-DE" altLang="en-US" sz="3600" b="1" dirty="0">
                <a:solidFill>
                  <a:srgbClr val="0070C0"/>
                </a:solidFill>
              </a:rPr>
              <a:t>Wie </a:t>
            </a:r>
            <a:r>
              <a:rPr lang="de-DE" altLang="en-US" sz="3600" b="1" dirty="0" err="1">
                <a:solidFill>
                  <a:srgbClr val="0070C0"/>
                </a:solidFill>
              </a:rPr>
              <a:t>geeft</a:t>
            </a:r>
            <a:r>
              <a:rPr lang="de-DE" altLang="en-US" sz="3600" b="1" dirty="0">
                <a:solidFill>
                  <a:srgbClr val="0070C0"/>
                </a:solidFill>
              </a:rPr>
              <a:t> er </a:t>
            </a:r>
            <a:r>
              <a:rPr lang="de-DE" altLang="en-US" sz="3600" b="1" dirty="0" err="1">
                <a:solidFill>
                  <a:srgbClr val="0070C0"/>
                </a:solidFill>
              </a:rPr>
              <a:t>aan</a:t>
            </a:r>
            <a:r>
              <a:rPr lang="de-DE" altLang="en-US" sz="3600" b="1" dirty="0">
                <a:solidFill>
                  <a:srgbClr val="0070C0"/>
                </a:solidFill>
              </a:rPr>
              <a:t> de Rotary Foundation?</a:t>
            </a:r>
            <a:br>
              <a:rPr lang="de-DE" altLang="en-US" sz="3600" b="1" dirty="0">
                <a:solidFill>
                  <a:srgbClr val="0070C0"/>
                </a:solidFill>
              </a:rPr>
            </a:br>
            <a:r>
              <a:rPr lang="de-DE" altLang="en-US" sz="2800" b="1" dirty="0">
                <a:solidFill>
                  <a:srgbClr val="0070C0"/>
                </a:solidFill>
              </a:rPr>
              <a:t>(</a:t>
            </a:r>
            <a:r>
              <a:rPr lang="de-DE" altLang="en-US" sz="2800" b="1" u="sng" dirty="0">
                <a:solidFill>
                  <a:srgbClr val="0070C0"/>
                </a:solidFill>
              </a:rPr>
              <a:t>In District 2140 in 2022-2023</a:t>
            </a:r>
            <a:r>
              <a:rPr lang="de-DE" altLang="en-US" sz="2800" b="1" dirty="0">
                <a:solidFill>
                  <a:srgbClr val="0070C0"/>
                </a:solidFill>
              </a:rPr>
              <a:t>)</a:t>
            </a:r>
            <a:endParaRPr lang="en-US" altLang="en-US" sz="3600" b="1" dirty="0">
              <a:solidFill>
                <a:srgbClr val="0070C0"/>
              </a:solidFill>
            </a:endParaRPr>
          </a:p>
        </p:txBody>
      </p:sp>
      <p:sp>
        <p:nvSpPr>
          <p:cNvPr id="14" name="AutoShape 20">
            <a:extLst>
              <a:ext uri="{FF2B5EF4-FFF2-40B4-BE49-F238E27FC236}">
                <a16:creationId xmlns:a16="http://schemas.microsoft.com/office/drawing/2014/main" id="{81417E17-58B0-4953-087D-309B3B7CA028}"/>
              </a:ext>
            </a:extLst>
          </p:cNvPr>
          <p:cNvSpPr>
            <a:spLocks noChangeArrowheads="1"/>
          </p:cNvSpPr>
          <p:nvPr/>
        </p:nvSpPr>
        <p:spPr bwMode="auto">
          <a:xfrm>
            <a:off x="406400" y="4268923"/>
            <a:ext cx="4126845"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1600"/>
              </a:spcAft>
              <a:defRPr/>
            </a:pPr>
            <a:r>
              <a:rPr lang="en-US" sz="2400" b="1" dirty="0">
                <a:solidFill>
                  <a:srgbClr val="E6E5D8">
                    <a:lumMod val="25000"/>
                  </a:srgbClr>
                </a:solidFill>
                <a:latin typeface="Georgia" panose="02040502050405020303" pitchFamily="18" charset="0"/>
                <a:ea typeface="MS PGothic" panose="020B0600070205080204" pitchFamily="34" charset="-128"/>
              </a:rPr>
              <a:t>Clubs &amp; </a:t>
            </a:r>
            <a:r>
              <a:rPr lang="en-US" sz="2400" b="1" dirty="0" err="1">
                <a:solidFill>
                  <a:srgbClr val="E6E5D8">
                    <a:lumMod val="25000"/>
                  </a:srgbClr>
                </a:solidFill>
                <a:latin typeface="Georgia" panose="02040502050405020303" pitchFamily="18" charset="0"/>
                <a:ea typeface="MS PGothic" panose="020B0600070205080204" pitchFamily="34" charset="-128"/>
              </a:rPr>
              <a:t>Districten</a:t>
            </a:r>
            <a:r>
              <a:rPr lang="en-US" sz="2400" b="1" dirty="0">
                <a:solidFill>
                  <a:srgbClr val="E6E5D8">
                    <a:lumMod val="25000"/>
                  </a:srgbClr>
                </a:solidFill>
                <a:latin typeface="Georgia" panose="02040502050405020303" pitchFamily="18" charset="0"/>
                <a:ea typeface="MS PGothic" panose="020B0600070205080204" pitchFamily="34" charset="-128"/>
              </a:rPr>
              <a:t>  </a:t>
            </a:r>
          </a:p>
        </p:txBody>
      </p:sp>
      <p:sp>
        <p:nvSpPr>
          <p:cNvPr id="15" name="AutoShape 20">
            <a:extLst>
              <a:ext uri="{FF2B5EF4-FFF2-40B4-BE49-F238E27FC236}">
                <a16:creationId xmlns:a16="http://schemas.microsoft.com/office/drawing/2014/main" id="{0EAC7622-F72B-475A-4AD5-8B7104A370D7}"/>
              </a:ext>
            </a:extLst>
          </p:cNvPr>
          <p:cNvSpPr>
            <a:spLocks noChangeArrowheads="1"/>
          </p:cNvSpPr>
          <p:nvPr/>
        </p:nvSpPr>
        <p:spPr bwMode="auto">
          <a:xfrm>
            <a:off x="5041246" y="4268923"/>
            <a:ext cx="2965777"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ct val="0"/>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Individuele</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leden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6" name="AutoShape 20">
            <a:extLst>
              <a:ext uri="{FF2B5EF4-FFF2-40B4-BE49-F238E27FC236}">
                <a16:creationId xmlns:a16="http://schemas.microsoft.com/office/drawing/2014/main" id="{7D358444-74D1-2F58-EE2D-1AFDD79DF17A}"/>
              </a:ext>
            </a:extLst>
          </p:cNvPr>
          <p:cNvSpPr>
            <a:spLocks noChangeArrowheads="1"/>
          </p:cNvSpPr>
          <p:nvPr/>
        </p:nvSpPr>
        <p:spPr bwMode="auto">
          <a:xfrm>
            <a:off x="8515023" y="4268923"/>
            <a:ext cx="3231823" cy="2032000"/>
          </a:xfrm>
          <a:prstGeom prst="flowChartAlternateProcess">
            <a:avLst/>
          </a:prstGeom>
          <a:solidFill>
            <a:schemeClr val="bg1">
              <a:lumMod val="95000"/>
            </a:schemeClr>
          </a:solidFill>
          <a:ln w="25400" algn="ctr">
            <a:solidFill>
              <a:srgbClr val="D91B5C"/>
            </a:solidFill>
            <a:miter lim="800000"/>
            <a:headEnd/>
            <a:tailEnd/>
          </a:ln>
        </p:spPr>
        <p:txBody>
          <a:bodyPr wrap="none" anchor="ctr"/>
          <a:lstStyle/>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Regeringen</a:t>
            </a:r>
            <a:r>
              <a:rPr lang="en-US" sz="2400" b="1" dirty="0">
                <a:solidFill>
                  <a:srgbClr val="E6E5D8">
                    <a:lumMod val="25000"/>
                  </a:srgbClr>
                </a:solidFill>
                <a:latin typeface="Georgia" panose="02040502050405020303" pitchFamily="18" charset="0"/>
                <a:ea typeface="MS PGothic" panose="020B0600070205080204" pitchFamily="34" charset="-128"/>
              </a:rPr>
              <a:t>, </a:t>
            </a:r>
            <a:br>
              <a:rPr lang="en-US" sz="2400" b="1" dirty="0">
                <a:solidFill>
                  <a:srgbClr val="E6E5D8">
                    <a:lumMod val="25000"/>
                  </a:srgbClr>
                </a:solidFill>
                <a:latin typeface="Georgia" panose="02040502050405020303" pitchFamily="18" charset="0"/>
                <a:ea typeface="MS PGothic" panose="020B0600070205080204" pitchFamily="34" charset="-128"/>
              </a:rPr>
            </a:br>
            <a:r>
              <a:rPr lang="en-US" sz="2400" b="1" dirty="0" err="1">
                <a:solidFill>
                  <a:srgbClr val="E6E5D8">
                    <a:lumMod val="25000"/>
                  </a:srgbClr>
                </a:solidFill>
                <a:latin typeface="Georgia" panose="02040502050405020303" pitchFamily="18" charset="0"/>
                <a:ea typeface="MS PGothic" panose="020B0600070205080204" pitchFamily="34" charset="-128"/>
              </a:rPr>
              <a:t>andere</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err="1">
                <a:solidFill>
                  <a:srgbClr val="E6E5D8">
                    <a:lumMod val="25000"/>
                  </a:srgbClr>
                </a:solidFill>
                <a:latin typeface="Georgia" panose="02040502050405020303" pitchFamily="18" charset="0"/>
                <a:ea typeface="MS PGothic" panose="020B0600070205080204" pitchFamily="34" charset="-128"/>
              </a:rPr>
              <a:t>organisaties</a:t>
            </a:r>
            <a:r>
              <a:rPr lang="en-US" sz="2400" b="1" dirty="0">
                <a:solidFill>
                  <a:srgbClr val="E6E5D8">
                    <a:lumMod val="25000"/>
                  </a:srgbClr>
                </a:solidFill>
                <a:latin typeface="Georgia" panose="02040502050405020303" pitchFamily="18" charset="0"/>
                <a:ea typeface="MS PGothic" panose="020B0600070205080204" pitchFamily="34" charset="-128"/>
              </a:rPr>
              <a:t> </a:t>
            </a:r>
          </a:p>
          <a:p>
            <a:pPr algn="ctr" defTabSz="1219170" eaLnBrk="0" fontAlgn="base" hangingPunct="0">
              <a:spcBef>
                <a:spcPct val="0"/>
              </a:spcBef>
              <a:spcAft>
                <a:spcPts val="267"/>
              </a:spcAft>
              <a:defRPr/>
            </a:pPr>
            <a:r>
              <a:rPr lang="en-US" sz="2400" b="1" dirty="0">
                <a:solidFill>
                  <a:srgbClr val="E6E5D8">
                    <a:lumMod val="25000"/>
                  </a:srgbClr>
                </a:solidFill>
                <a:latin typeface="Georgia" panose="02040502050405020303" pitchFamily="18" charset="0"/>
                <a:ea typeface="MS PGothic" panose="020B0600070205080204" pitchFamily="34" charset="-128"/>
              </a:rPr>
              <a:t>&amp; </a:t>
            </a:r>
            <a:r>
              <a:rPr lang="en-US" sz="2400" b="1" dirty="0" err="1">
                <a:solidFill>
                  <a:srgbClr val="E6E5D8">
                    <a:lumMod val="25000"/>
                  </a:srgbClr>
                </a:solidFill>
                <a:latin typeface="Georgia" panose="02040502050405020303" pitchFamily="18" charset="0"/>
                <a:ea typeface="MS PGothic" panose="020B0600070205080204" pitchFamily="34" charset="-128"/>
              </a:rPr>
              <a:t>bedrijven</a:t>
            </a:r>
            <a:endParaRPr lang="en-US" sz="2400" b="1" dirty="0">
              <a:solidFill>
                <a:srgbClr val="E6E5D8">
                  <a:lumMod val="25000"/>
                </a:srgbClr>
              </a:solidFill>
              <a:latin typeface="Georgia" panose="02040502050405020303" pitchFamily="18" charset="0"/>
              <a:ea typeface="MS PGothic" panose="020B0600070205080204" pitchFamily="34" charset="-128"/>
            </a:endParaRPr>
          </a:p>
        </p:txBody>
      </p:sp>
      <p:sp>
        <p:nvSpPr>
          <p:cNvPr id="17" name="Rectangle 16">
            <a:extLst>
              <a:ext uri="{FF2B5EF4-FFF2-40B4-BE49-F238E27FC236}">
                <a16:creationId xmlns:a16="http://schemas.microsoft.com/office/drawing/2014/main" id="{A4E073C9-72DA-6CA3-19BC-2F7514D7385D}"/>
              </a:ext>
            </a:extLst>
          </p:cNvPr>
          <p:cNvSpPr/>
          <p:nvPr/>
        </p:nvSpPr>
        <p:spPr>
          <a:xfrm>
            <a:off x="5571926" y="3519144"/>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22</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8" name="Rectangle 17">
            <a:extLst>
              <a:ext uri="{FF2B5EF4-FFF2-40B4-BE49-F238E27FC236}">
                <a16:creationId xmlns:a16="http://schemas.microsoft.com/office/drawing/2014/main" id="{7F2995CA-CB93-3067-7D83-0475126B95A6}"/>
              </a:ext>
            </a:extLst>
          </p:cNvPr>
          <p:cNvSpPr/>
          <p:nvPr/>
        </p:nvSpPr>
        <p:spPr>
          <a:xfrm>
            <a:off x="9026982" y="3517621"/>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0</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
        <p:nvSpPr>
          <p:cNvPr id="19" name="Rectangle 18">
            <a:extLst>
              <a:ext uri="{FF2B5EF4-FFF2-40B4-BE49-F238E27FC236}">
                <a16:creationId xmlns:a16="http://schemas.microsoft.com/office/drawing/2014/main" id="{DC9F8C48-8BDC-7B69-BB07-EFE252118BE2}"/>
              </a:ext>
            </a:extLst>
          </p:cNvPr>
          <p:cNvSpPr/>
          <p:nvPr/>
        </p:nvSpPr>
        <p:spPr>
          <a:xfrm>
            <a:off x="1605475" y="3519649"/>
            <a:ext cx="2174544" cy="707886"/>
          </a:xfrm>
          <a:prstGeom prst="rect">
            <a:avLst/>
          </a:prstGeom>
        </p:spPr>
        <p:txBody>
          <a:bodyPr wrap="square">
            <a:spAutoFit/>
          </a:bodyPr>
          <a:lstStyle/>
          <a:p>
            <a:pPr algn="ctr" defTabSz="1219170" eaLnBrk="0" fontAlgn="base" hangingPunct="0">
              <a:spcBef>
                <a:spcPct val="0"/>
              </a:spcBef>
              <a:spcAft>
                <a:spcPts val="2400"/>
              </a:spcAft>
            </a:pPr>
            <a:r>
              <a:rPr lang="en-US" altLang="en-US" sz="4000" b="1" dirty="0">
                <a:solidFill>
                  <a:srgbClr val="ED2B7A"/>
                </a:solidFill>
                <a:latin typeface="Georgia" panose="02040502050405020303" pitchFamily="18" charset="0"/>
                <a:ea typeface="MS PGothic" panose="020B0600070205080204" pitchFamily="34" charset="-128"/>
              </a:rPr>
              <a:t>78</a:t>
            </a:r>
            <a:r>
              <a:rPr lang="en-US" altLang="en-US" sz="2000" b="1" dirty="0">
                <a:solidFill>
                  <a:srgbClr val="ED2B7A"/>
                </a:solidFill>
                <a:latin typeface="Georgia" panose="02040502050405020303" pitchFamily="18" charset="0"/>
                <a:ea typeface="MS PGothic" panose="020B0600070205080204" pitchFamily="34" charset="-128"/>
              </a:rPr>
              <a:t> </a:t>
            </a:r>
            <a:r>
              <a:rPr lang="en-US" altLang="en-US" sz="4000" b="1" dirty="0">
                <a:solidFill>
                  <a:srgbClr val="ED2B7A"/>
                </a:solidFill>
                <a:latin typeface="Georgia" panose="02040502050405020303" pitchFamily="18" charset="0"/>
                <a:ea typeface="MS PGothic" panose="020B0600070205080204" pitchFamily="34" charset="-128"/>
              </a:rPr>
              <a:t>%</a:t>
            </a:r>
            <a:endParaRPr lang="en-US" sz="4000" b="1" dirty="0">
              <a:solidFill>
                <a:srgbClr val="ED2B7A"/>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97924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6" name="Rectangle 3">
            <a:extLst>
              <a:ext uri="{FF2B5EF4-FFF2-40B4-BE49-F238E27FC236}">
                <a16:creationId xmlns:a16="http://schemas.microsoft.com/office/drawing/2014/main" id="{473ED943-ACAC-099F-5917-EB06618920A2}"/>
              </a:ext>
            </a:extLst>
          </p:cNvPr>
          <p:cNvSpPr txBox="1">
            <a:spLocks noChangeArrowheads="1"/>
          </p:cNvSpPr>
          <p:nvPr/>
        </p:nvSpPr>
        <p:spPr bwMode="auto">
          <a:xfrm>
            <a:off x="747497" y="2479696"/>
            <a:ext cx="10551874"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1500"/>
              </a:spcAft>
              <a:buFont typeface="Wingdings" panose="05000000000000000000" pitchFamily="2" charset="2"/>
              <a:buChar char="Ø"/>
            </a:pPr>
            <a:r>
              <a:rPr lang="de-CH" altLang="en-US" sz="2600" b="1" dirty="0" err="1">
                <a:solidFill>
                  <a:srgbClr val="2A6BA6"/>
                </a:solidFill>
                <a:latin typeface="Georgia" panose="02040502050405020303" pitchFamily="18" charset="0"/>
                <a:ea typeface="ヒラギノ角ゴ Pro W3" charset="-128"/>
              </a:rPr>
              <a:t>Donaties</a:t>
            </a:r>
            <a:r>
              <a:rPr lang="de-CH" altLang="en-US" sz="2600" b="1" dirty="0">
                <a:solidFill>
                  <a:srgbClr val="2A6BA6"/>
                </a:solidFill>
                <a:latin typeface="Georgia" panose="02040502050405020303" pitchFamily="18" charset="0"/>
                <a:ea typeface="ヒラギノ角ゴ Pro W3" charset="-128"/>
              </a:rPr>
              <a:t> van </a:t>
            </a:r>
            <a:r>
              <a:rPr lang="de-CH" altLang="en-US" sz="2600" b="1" dirty="0" err="1">
                <a:solidFill>
                  <a:srgbClr val="2A6BA6"/>
                </a:solidFill>
                <a:latin typeface="Georgia" panose="02040502050405020303" pitchFamily="18" charset="0"/>
                <a:ea typeface="ヒラギノ角ゴ Pro W3" charset="-128"/>
              </a:rPr>
              <a:t>clubs</a:t>
            </a:r>
            <a:r>
              <a:rPr lang="de-CH" altLang="en-US" sz="2600" b="1" dirty="0">
                <a:solidFill>
                  <a:srgbClr val="2A6BA6"/>
                </a:solidFill>
                <a:latin typeface="Georgia" panose="02040502050405020303" pitchFamily="18" charset="0"/>
                <a:ea typeface="ヒラギノ角ゴ Pro W3" charset="-128"/>
              </a:rPr>
              <a:t> en </a:t>
            </a:r>
            <a:r>
              <a:rPr lang="de-CH" altLang="en-US" sz="2600" b="1" dirty="0" err="1">
                <a:solidFill>
                  <a:srgbClr val="2A6BA6"/>
                </a:solidFill>
                <a:latin typeface="Georgia" panose="02040502050405020303" pitchFamily="18" charset="0"/>
                <a:ea typeface="ヒラギノ角ゴ Pro W3" charset="-128"/>
              </a:rPr>
              <a:t>leden</a:t>
            </a:r>
            <a:endParaRPr lang="de-CH" altLang="en-US" sz="2600" b="1" dirty="0">
              <a:solidFill>
                <a:srgbClr val="2A6BA6"/>
              </a:solidFill>
              <a:latin typeface="Georgia" panose="02040502050405020303" pitchFamily="18" charset="0"/>
              <a:ea typeface="ヒラギノ角ゴ Pro W3" charset="-128"/>
            </a:endParaRPr>
          </a:p>
          <a:p>
            <a:pPr>
              <a:spcAft>
                <a:spcPts val="1500"/>
              </a:spcAft>
              <a:buFont typeface="Wingdings" panose="05000000000000000000" pitchFamily="2" charset="2"/>
              <a:buChar char="Ø"/>
            </a:pPr>
            <a:r>
              <a:rPr lang="de-CH" altLang="en-US" sz="2600" b="1" dirty="0">
                <a:solidFill>
                  <a:srgbClr val="2A6BA6"/>
                </a:solidFill>
                <a:latin typeface="Georgia" panose="02040502050405020303" pitchFamily="18" charset="0"/>
                <a:ea typeface="ヒラギノ角ゴ Pro W3" charset="-128"/>
              </a:rPr>
              <a:t>Every </a:t>
            </a:r>
            <a:r>
              <a:rPr lang="de-CH" altLang="en-US" sz="2600" b="1" dirty="0" err="1">
                <a:solidFill>
                  <a:srgbClr val="2A6BA6"/>
                </a:solidFill>
                <a:latin typeface="Georgia" panose="02040502050405020303" pitchFamily="18" charset="0"/>
                <a:ea typeface="ヒラギノ角ゴ Pro W3" charset="-128"/>
              </a:rPr>
              <a:t>Rotarian</a:t>
            </a:r>
            <a:r>
              <a:rPr lang="de-CH" altLang="en-US" sz="2600" b="1" dirty="0">
                <a:solidFill>
                  <a:srgbClr val="2A6BA6"/>
                </a:solidFill>
                <a:latin typeface="Georgia" panose="02040502050405020303" pitchFamily="18" charset="0"/>
                <a:ea typeface="ヒラギノ角ゴ Pro W3" charset="-128"/>
              </a:rPr>
              <a:t> Every Year (EREY)</a:t>
            </a:r>
            <a:br>
              <a:rPr lang="de-CH" altLang="en-US" sz="2600" b="1" dirty="0">
                <a:solidFill>
                  <a:srgbClr val="2A6BA6"/>
                </a:solidFill>
                <a:latin typeface="Georgia" panose="02040502050405020303" pitchFamily="18" charset="0"/>
                <a:ea typeface="ヒラギノ角ゴ Pro W3" charset="-128"/>
              </a:rPr>
            </a:br>
            <a:r>
              <a:rPr lang="de-CH" altLang="en-US" sz="2200" dirty="0">
                <a:solidFill>
                  <a:srgbClr val="716A62"/>
                </a:solidFill>
                <a:latin typeface="Georgia" panose="02040502050405020303" pitchFamily="18" charset="0"/>
                <a:ea typeface="ヒラギノ角ゴ Pro W3" charset="-128"/>
                <a:sym typeface="Wingdings" panose="05000000000000000000" pitchFamily="2" charset="2"/>
              </a:rPr>
              <a:t> </a:t>
            </a:r>
            <a:r>
              <a:rPr lang="de-CH" altLang="en-US" sz="2200" dirty="0">
                <a:solidFill>
                  <a:srgbClr val="716A62"/>
                </a:solidFill>
                <a:latin typeface="Georgia" panose="02040502050405020303" pitchFamily="18" charset="0"/>
                <a:ea typeface="ヒラギノ角ゴ Pro W3" charset="-128"/>
              </a:rPr>
              <a:t>Annual Fund</a:t>
            </a:r>
            <a:br>
              <a:rPr lang="de-CH" altLang="en-US" sz="2200" dirty="0">
                <a:solidFill>
                  <a:srgbClr val="716A62"/>
                </a:solidFill>
                <a:latin typeface="Georgia" panose="02040502050405020303" pitchFamily="18" charset="0"/>
                <a:ea typeface="ヒラギノ角ゴ Pro W3" charset="-128"/>
              </a:rPr>
            </a:br>
            <a:r>
              <a:rPr lang="de-CH" altLang="en-US" sz="2200" dirty="0">
                <a:solidFill>
                  <a:srgbClr val="716A62"/>
                </a:solidFill>
                <a:latin typeface="Georgia" panose="02040502050405020303" pitchFamily="18" charset="0"/>
                <a:ea typeface="ヒラギノ角ゴ Pro W3" charset="-128"/>
                <a:sym typeface="Wingdings" panose="05000000000000000000" pitchFamily="2" charset="2"/>
              </a:rPr>
              <a:t> Het SHARE-</a:t>
            </a:r>
            <a:r>
              <a:rPr lang="de-CH" altLang="en-US" sz="2200" dirty="0" err="1">
                <a:solidFill>
                  <a:srgbClr val="716A62"/>
                </a:solidFill>
                <a:latin typeface="Georgia" panose="02040502050405020303" pitchFamily="18" charset="0"/>
                <a:ea typeface="ヒラギノ角ゴ Pro W3" charset="-128"/>
                <a:sym typeface="Wingdings" panose="05000000000000000000" pitchFamily="2" charset="2"/>
              </a:rPr>
              <a:t>Systeem</a:t>
            </a:r>
            <a:endParaRPr lang="de-CH" altLang="en-US" dirty="0">
              <a:solidFill>
                <a:srgbClr val="716A62"/>
              </a:solidFill>
              <a:latin typeface="Georgia" panose="02040502050405020303" pitchFamily="18" charset="0"/>
              <a:ea typeface="ヒラギノ角ゴ Pro W3" charset="-128"/>
              <a:sym typeface="Wingdings" panose="05000000000000000000" pitchFamily="2" charset="2"/>
            </a:endParaRPr>
          </a:p>
          <a:p>
            <a:pPr>
              <a:spcAft>
                <a:spcPts val="1500"/>
              </a:spcAft>
              <a:buFont typeface="Wingdings" panose="05000000000000000000" pitchFamily="2" charset="2"/>
              <a:buChar char="Ø"/>
            </a:pPr>
            <a:r>
              <a:rPr lang="de-CH" altLang="en-US" b="1" dirty="0" err="1">
                <a:solidFill>
                  <a:srgbClr val="2A6BA6"/>
                </a:solidFill>
                <a:latin typeface="Georgia" panose="02040502050405020303" pitchFamily="18" charset="0"/>
                <a:ea typeface="ヒラギノ角ゴ Pro W3" charset="-128"/>
                <a:sym typeface="Wingdings" panose="05000000000000000000" pitchFamily="2" charset="2"/>
              </a:rPr>
              <a:t>PolioPlus</a:t>
            </a:r>
            <a:r>
              <a:rPr lang="de-CH" altLang="en-US" b="1" dirty="0">
                <a:solidFill>
                  <a:srgbClr val="2A6BA6"/>
                </a:solidFill>
                <a:latin typeface="Georgia" panose="02040502050405020303" pitchFamily="18" charset="0"/>
                <a:ea typeface="ヒラギノ角ゴ Pro W3" charset="-128"/>
                <a:sym typeface="Wingdings" panose="05000000000000000000" pitchFamily="2" charset="2"/>
              </a:rPr>
              <a:t> Society</a:t>
            </a:r>
          </a:p>
          <a:p>
            <a:pPr>
              <a:spcAft>
                <a:spcPts val="1500"/>
              </a:spcAft>
              <a:buFont typeface="Wingdings" panose="05000000000000000000" pitchFamily="2" charset="2"/>
              <a:buChar char="Ø"/>
            </a:pPr>
            <a:r>
              <a:rPr lang="de-CH" altLang="en-US" b="1" dirty="0">
                <a:solidFill>
                  <a:srgbClr val="2A6BA6"/>
                </a:solidFill>
                <a:latin typeface="Georgia" panose="02040502050405020303" pitchFamily="18" charset="0"/>
                <a:ea typeface="ヒラギノ角ゴ Pro W3" charset="-128"/>
                <a:sym typeface="Wingdings" panose="05000000000000000000" pitchFamily="2" charset="2"/>
              </a:rPr>
              <a:t>Paul Harris Society</a:t>
            </a:r>
          </a:p>
          <a:p>
            <a:pPr>
              <a:spcAft>
                <a:spcPts val="1500"/>
              </a:spcAft>
              <a:buFont typeface="Wingdings" panose="05000000000000000000" pitchFamily="2" charset="2"/>
              <a:buChar char="Ø"/>
            </a:pPr>
            <a:r>
              <a:rPr lang="de-CH" altLang="en-US" b="1" dirty="0">
                <a:solidFill>
                  <a:srgbClr val="2A6BA6"/>
                </a:solidFill>
                <a:latin typeface="Georgia" panose="02040502050405020303" pitchFamily="18" charset="0"/>
                <a:ea typeface="ヒラギノ角ゴ Pro W3" charset="-128"/>
                <a:sym typeface="Wingdings" panose="05000000000000000000" pitchFamily="2" charset="2"/>
              </a:rPr>
              <a:t>Major Gifts</a:t>
            </a:r>
          </a:p>
          <a:p>
            <a:pPr>
              <a:spcAft>
                <a:spcPts val="1500"/>
              </a:spcAft>
              <a:buFont typeface="Wingdings" panose="05000000000000000000" pitchFamily="2" charset="2"/>
              <a:buChar char="Ø"/>
            </a:pPr>
            <a:r>
              <a:rPr lang="de-CH" altLang="en-US" b="1" dirty="0">
                <a:solidFill>
                  <a:srgbClr val="2A6BA6"/>
                </a:solidFill>
                <a:latin typeface="Georgia" panose="02040502050405020303" pitchFamily="18" charset="0"/>
                <a:ea typeface="ヒラギノ角ゴ Pro W3" charset="-128"/>
                <a:sym typeface="Wingdings" panose="05000000000000000000" pitchFamily="2" charset="2"/>
              </a:rPr>
              <a:t>Fundraising </a:t>
            </a:r>
            <a:r>
              <a:rPr lang="de-CH" altLang="en-US" b="1" dirty="0" err="1">
                <a:solidFill>
                  <a:srgbClr val="2A6BA6"/>
                </a:solidFill>
                <a:latin typeface="Georgia" panose="02040502050405020303" pitchFamily="18" charset="0"/>
                <a:ea typeface="ヒラギノ角ゴ Pro W3" charset="-128"/>
                <a:sym typeface="Wingdings" panose="05000000000000000000" pitchFamily="2" charset="2"/>
              </a:rPr>
              <a:t>events</a:t>
            </a:r>
            <a:r>
              <a:rPr lang="de-CH" altLang="en-US" b="1" dirty="0">
                <a:solidFill>
                  <a:srgbClr val="2A6BA6"/>
                </a:solidFill>
                <a:latin typeface="Georgia" panose="02040502050405020303" pitchFamily="18" charset="0"/>
                <a:ea typeface="ヒラギノ角ゴ Pro W3" charset="-128"/>
                <a:sym typeface="Wingdings" panose="05000000000000000000" pitchFamily="2" charset="2"/>
              </a:rPr>
              <a:t> &amp; </a:t>
            </a:r>
            <a:r>
              <a:rPr lang="de-CH" altLang="en-US" b="1" dirty="0" err="1">
                <a:solidFill>
                  <a:srgbClr val="2A6BA6"/>
                </a:solidFill>
                <a:latin typeface="Georgia" panose="02040502050405020303" pitchFamily="18" charset="0"/>
                <a:ea typeface="ヒラギノ角ゴ Pro W3" charset="-128"/>
                <a:sym typeface="Wingdings" panose="05000000000000000000" pitchFamily="2" charset="2"/>
              </a:rPr>
              <a:t>campagnes</a:t>
            </a:r>
            <a:endParaRPr lang="de-CH" altLang="en-US" b="1" dirty="0">
              <a:solidFill>
                <a:srgbClr val="2A6BA6"/>
              </a:solidFill>
              <a:latin typeface="Georgia" panose="02040502050405020303" pitchFamily="18" charset="0"/>
              <a:ea typeface="ヒラギノ角ゴ Pro W3" charset="-128"/>
              <a:sym typeface="Wingdings" panose="05000000000000000000" pitchFamily="2" charset="2"/>
            </a:endParaRPr>
          </a:p>
        </p:txBody>
      </p:sp>
      <p:pic>
        <p:nvPicPr>
          <p:cNvPr id="8" name="Picture 7">
            <a:extLst>
              <a:ext uri="{FF2B5EF4-FFF2-40B4-BE49-F238E27FC236}">
                <a16:creationId xmlns:a16="http://schemas.microsoft.com/office/drawing/2014/main" id="{49C789CC-6191-6AC6-94A8-CE97593C5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703" y="3877369"/>
            <a:ext cx="4202566" cy="2789889"/>
          </a:xfrm>
          <a:prstGeom prst="rect">
            <a:avLst/>
          </a:prstGeom>
          <a:noFill/>
          <a:ln w="28575">
            <a:solidFill>
              <a:srgbClr val="0070C0"/>
            </a:solidFill>
            <a:miter lim="800000"/>
            <a:headEnd/>
            <a:tailEnd/>
          </a:ln>
        </p:spPr>
      </p:pic>
      <p:sp>
        <p:nvSpPr>
          <p:cNvPr id="9" name="Rectangle 3">
            <a:extLst>
              <a:ext uri="{FF2B5EF4-FFF2-40B4-BE49-F238E27FC236}">
                <a16:creationId xmlns:a16="http://schemas.microsoft.com/office/drawing/2014/main" id="{F1850395-4EC1-434D-D3A6-1CFBD936738E}"/>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spTree>
    <p:extLst>
      <p:ext uri="{BB962C8B-B14F-4D97-AF65-F5344CB8AC3E}">
        <p14:creationId xmlns:p14="http://schemas.microsoft.com/office/powerpoint/2010/main" val="29732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6" name="Rectangle 3">
            <a:extLst>
              <a:ext uri="{FF2B5EF4-FFF2-40B4-BE49-F238E27FC236}">
                <a16:creationId xmlns:a16="http://schemas.microsoft.com/office/drawing/2014/main" id="{473ED943-ACAC-099F-5917-EB06618920A2}"/>
              </a:ext>
            </a:extLst>
          </p:cNvPr>
          <p:cNvSpPr txBox="1">
            <a:spLocks noChangeArrowheads="1"/>
          </p:cNvSpPr>
          <p:nvPr/>
        </p:nvSpPr>
        <p:spPr bwMode="auto">
          <a:xfrm>
            <a:off x="747497" y="2559741"/>
            <a:ext cx="10551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1500"/>
              </a:spcAft>
              <a:buFont typeface="Wingdings" panose="05000000000000000000" pitchFamily="2" charset="2"/>
              <a:buChar char="Ø"/>
            </a:pPr>
            <a:r>
              <a:rPr lang="de-CH" altLang="en-US" b="1" dirty="0" err="1">
                <a:solidFill>
                  <a:srgbClr val="2A6BA6"/>
                </a:solidFill>
                <a:latin typeface="Georgia" panose="02040502050405020303" pitchFamily="18" charset="0"/>
                <a:ea typeface="ヒラギノ角ゴ Pro W3" charset="-128"/>
              </a:rPr>
              <a:t>Fiscale</a:t>
            </a:r>
            <a:r>
              <a:rPr lang="de-CH" altLang="en-US" b="1" dirty="0">
                <a:solidFill>
                  <a:srgbClr val="2A6BA6"/>
                </a:solidFill>
                <a:latin typeface="Georgia" panose="02040502050405020303" pitchFamily="18" charset="0"/>
                <a:ea typeface="ヒラギノ角ゴ Pro W3" charset="-128"/>
              </a:rPr>
              <a:t> </a:t>
            </a:r>
            <a:r>
              <a:rPr lang="de-CH" altLang="en-US" b="1" dirty="0" err="1">
                <a:solidFill>
                  <a:srgbClr val="2A6BA6"/>
                </a:solidFill>
                <a:latin typeface="Georgia" panose="02040502050405020303" pitchFamily="18" charset="0"/>
                <a:ea typeface="ヒラギノ角ゴ Pro W3" charset="-128"/>
              </a:rPr>
              <a:t>aftrekbaarheid</a:t>
            </a:r>
            <a:r>
              <a:rPr lang="de-CH" altLang="en-US" b="1" dirty="0">
                <a:solidFill>
                  <a:srgbClr val="2A6BA6"/>
                </a:solidFill>
                <a:latin typeface="Georgia" panose="02040502050405020303" pitchFamily="18" charset="0"/>
                <a:ea typeface="ヒラギノ角ゴ Pro W3" charset="-128"/>
              </a:rPr>
              <a:t> via de Koning </a:t>
            </a:r>
            <a:r>
              <a:rPr lang="de-CH" altLang="en-US" b="1" dirty="0" err="1">
                <a:solidFill>
                  <a:srgbClr val="2A6BA6"/>
                </a:solidFill>
                <a:latin typeface="Georgia" panose="02040502050405020303" pitchFamily="18" charset="0"/>
                <a:ea typeface="ヒラギノ角ゴ Pro W3" charset="-128"/>
              </a:rPr>
              <a:t>Boudewijnstichting</a:t>
            </a:r>
            <a:endParaRPr lang="de-CH" altLang="en-US" sz="2000" b="1" dirty="0">
              <a:solidFill>
                <a:srgbClr val="2A6BA6"/>
              </a:solidFill>
              <a:latin typeface="Georgia" panose="02040502050405020303" pitchFamily="18" charset="0"/>
              <a:ea typeface="ヒラギノ角ゴ Pro W3" charset="-128"/>
              <a:sym typeface="Wingdings" panose="05000000000000000000" pitchFamily="2" charset="2"/>
            </a:endParaRPr>
          </a:p>
        </p:txBody>
      </p:sp>
      <p:pic>
        <p:nvPicPr>
          <p:cNvPr id="8" name="Picture 7">
            <a:extLst>
              <a:ext uri="{FF2B5EF4-FFF2-40B4-BE49-F238E27FC236}">
                <a16:creationId xmlns:a16="http://schemas.microsoft.com/office/drawing/2014/main" id="{49C789CC-6191-6AC6-94A8-CE97593C5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7703" y="3877369"/>
            <a:ext cx="4202566" cy="2789889"/>
          </a:xfrm>
          <a:prstGeom prst="rect">
            <a:avLst/>
          </a:prstGeom>
          <a:noFill/>
          <a:ln w="28575">
            <a:solidFill>
              <a:srgbClr val="0070C0"/>
            </a:solidFill>
            <a:miter lim="800000"/>
            <a:headEnd/>
            <a:tailEnd/>
          </a:ln>
        </p:spPr>
      </p:pic>
      <p:sp>
        <p:nvSpPr>
          <p:cNvPr id="9" name="Rectangle 3">
            <a:extLst>
              <a:ext uri="{FF2B5EF4-FFF2-40B4-BE49-F238E27FC236}">
                <a16:creationId xmlns:a16="http://schemas.microsoft.com/office/drawing/2014/main" id="{F1850395-4EC1-434D-D3A6-1CFBD936738E}"/>
              </a:ext>
            </a:extLst>
          </p:cNvPr>
          <p:cNvSpPr txBox="1">
            <a:spLocks noChangeArrowheads="1"/>
          </p:cNvSpPr>
          <p:nvPr/>
        </p:nvSpPr>
        <p:spPr bwMode="auto">
          <a:xfrm>
            <a:off x="4142098" y="1560651"/>
            <a:ext cx="39078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Fundraising</a:t>
            </a:r>
            <a:r>
              <a:rPr lang="en-US" altLang="en-US" sz="3733" b="1" dirty="0">
                <a:solidFill>
                  <a:schemeClr val="bg1"/>
                </a:solidFill>
                <a:latin typeface="Georgia" pitchFamily="18" charset="0"/>
              </a:rPr>
              <a:t>?</a:t>
            </a:r>
          </a:p>
        </p:txBody>
      </p:sp>
      <p:pic>
        <p:nvPicPr>
          <p:cNvPr id="7" name="Picture 6" descr="A close-up of a card&#10;&#10;Description automatically generated">
            <a:extLst>
              <a:ext uri="{FF2B5EF4-FFF2-40B4-BE49-F238E27FC236}">
                <a16:creationId xmlns:a16="http://schemas.microsoft.com/office/drawing/2014/main" id="{5306381D-AF95-4543-7CF2-4A235A1179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8188" y="3429000"/>
            <a:ext cx="4391873" cy="3045424"/>
          </a:xfrm>
          <a:prstGeom prst="rect">
            <a:avLst/>
          </a:prstGeom>
          <a:ln w="19050">
            <a:solidFill>
              <a:srgbClr val="005392"/>
            </a:solidFill>
          </a:ln>
        </p:spPr>
      </p:pic>
    </p:spTree>
    <p:extLst>
      <p:ext uri="{BB962C8B-B14F-4D97-AF65-F5344CB8AC3E}">
        <p14:creationId xmlns:p14="http://schemas.microsoft.com/office/powerpoint/2010/main" val="112657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64502" y="6395345"/>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78BC29EA-25D2-CA4E-A2EA-DCEDFBC5AC68}"/>
              </a:ext>
            </a:extLst>
          </p:cNvPr>
          <p:cNvSpPr txBox="1">
            <a:spLocks/>
          </p:cNvSpPr>
          <p:nvPr/>
        </p:nvSpPr>
        <p:spPr>
          <a:xfrm>
            <a:off x="379828" y="252658"/>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p>
        </p:txBody>
      </p:sp>
      <p:grpSp>
        <p:nvGrpSpPr>
          <p:cNvPr id="36" name="Group 35"/>
          <p:cNvGrpSpPr/>
          <p:nvPr/>
        </p:nvGrpSpPr>
        <p:grpSpPr>
          <a:xfrm>
            <a:off x="1579720" y="4754414"/>
            <a:ext cx="3051538" cy="1253045"/>
            <a:chOff x="1579720" y="4840913"/>
            <a:chExt cx="3051538" cy="1253045"/>
          </a:xfrm>
        </p:grpSpPr>
        <p:pic>
          <p:nvPicPr>
            <p:cNvPr id="16" name="Picture 1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3378213" y="4840913"/>
              <a:ext cx="1253045" cy="1253045"/>
            </a:xfrm>
            <a:prstGeom prst="rect">
              <a:avLst/>
            </a:prstGeom>
          </p:spPr>
        </p:pic>
        <p:sp>
          <p:nvSpPr>
            <p:cNvPr id="19" name="TextBox 18">
              <a:extLst>
                <a:ext uri="{FF2B5EF4-FFF2-40B4-BE49-F238E27FC236}">
                  <a16:creationId xmlns:a16="http://schemas.microsoft.com/office/drawing/2014/main" id="{2D674EE4-C57A-4245-8B3E-BF1AF9B2BB21}"/>
                </a:ext>
              </a:extLst>
            </p:cNvPr>
            <p:cNvSpPr txBox="1"/>
            <p:nvPr/>
          </p:nvSpPr>
          <p:spPr>
            <a:xfrm>
              <a:off x="1579720" y="5253763"/>
              <a:ext cx="1731564" cy="400110"/>
            </a:xfrm>
            <a:prstGeom prst="rect">
              <a:avLst/>
            </a:prstGeom>
            <a:noFill/>
          </p:spPr>
          <p:txBody>
            <a:bodyPr wrap="none" rtlCol="0" anchor="b" anchorCtr="0">
              <a:spAutoFit/>
            </a:bodyPr>
            <a:lstStyle/>
            <a:p>
              <a:pPr algn="r"/>
              <a:r>
                <a:rPr lang="en-US" sz="2000" b="1" dirty="0">
                  <a:solidFill>
                    <a:schemeClr val="tx2"/>
                  </a:solidFill>
                  <a:latin typeface="Poppins" pitchFamily="2" charset="77"/>
                  <a:ea typeface="League Spartan" charset="0"/>
                  <a:cs typeface="Poppins" pitchFamily="2" charset="77"/>
                </a:rPr>
                <a:t>Major Donor</a:t>
              </a:r>
            </a:p>
          </p:txBody>
        </p:sp>
      </p:grpSp>
      <p:grpSp>
        <p:nvGrpSpPr>
          <p:cNvPr id="39" name="Group 38"/>
          <p:cNvGrpSpPr/>
          <p:nvPr/>
        </p:nvGrpSpPr>
        <p:grpSpPr>
          <a:xfrm>
            <a:off x="8079362" y="3251282"/>
            <a:ext cx="3706706" cy="1121048"/>
            <a:chOff x="8021676" y="3365354"/>
            <a:chExt cx="3706706" cy="1121048"/>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1676" y="3365354"/>
              <a:ext cx="1118783" cy="1121048"/>
            </a:xfrm>
            <a:prstGeom prst="rect">
              <a:avLst/>
            </a:prstGeom>
          </p:spPr>
        </p:pic>
        <p:sp>
          <p:nvSpPr>
            <p:cNvPr id="21" name="TextBox 20">
              <a:extLst>
                <a:ext uri="{FF2B5EF4-FFF2-40B4-BE49-F238E27FC236}">
                  <a16:creationId xmlns:a16="http://schemas.microsoft.com/office/drawing/2014/main" id="{EF05F031-FC38-5240-8D15-68A3F139C314}"/>
                </a:ext>
              </a:extLst>
            </p:cNvPr>
            <p:cNvSpPr txBox="1"/>
            <p:nvPr/>
          </p:nvSpPr>
          <p:spPr>
            <a:xfrm>
              <a:off x="9305924" y="3716427"/>
              <a:ext cx="2422458" cy="400110"/>
            </a:xfrm>
            <a:prstGeom prst="rect">
              <a:avLst/>
            </a:prstGeom>
            <a:noFill/>
          </p:spPr>
          <p:txBody>
            <a:bodyPr wrap="none" rtlCol="0" anchor="b" anchorCtr="0">
              <a:spAutoFit/>
            </a:bodyPr>
            <a:lstStyle/>
            <a:p>
              <a:pPr algn="r"/>
              <a:r>
                <a:rPr lang="en-US" sz="2000" b="1" dirty="0">
                  <a:solidFill>
                    <a:schemeClr val="tx2"/>
                  </a:solidFill>
                  <a:latin typeface="Poppins" pitchFamily="2" charset="77"/>
                  <a:ea typeface="League Spartan" charset="0"/>
                  <a:cs typeface="Poppins" pitchFamily="2" charset="77"/>
                </a:rPr>
                <a:t>Paul Harris Fellow </a:t>
              </a:r>
            </a:p>
          </p:txBody>
        </p:sp>
      </p:grpSp>
      <p:grpSp>
        <p:nvGrpSpPr>
          <p:cNvPr id="38" name="Group 37"/>
          <p:cNvGrpSpPr/>
          <p:nvPr/>
        </p:nvGrpSpPr>
        <p:grpSpPr>
          <a:xfrm>
            <a:off x="7440688" y="4754414"/>
            <a:ext cx="3444966" cy="1971040"/>
            <a:chOff x="7440688" y="4840913"/>
            <a:chExt cx="3444966" cy="1971040"/>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0688" y="4840913"/>
              <a:ext cx="998462" cy="1971040"/>
            </a:xfrm>
            <a:prstGeom prst="rect">
              <a:avLst/>
            </a:prstGeom>
          </p:spPr>
        </p:pic>
        <p:sp>
          <p:nvSpPr>
            <p:cNvPr id="22" name="TextBox 21">
              <a:extLst>
                <a:ext uri="{FF2B5EF4-FFF2-40B4-BE49-F238E27FC236}">
                  <a16:creationId xmlns:a16="http://schemas.microsoft.com/office/drawing/2014/main" id="{3B25DC07-3751-2948-BFD6-9684FF1152D5}"/>
                </a:ext>
              </a:extLst>
            </p:cNvPr>
            <p:cNvSpPr txBox="1"/>
            <p:nvPr/>
          </p:nvSpPr>
          <p:spPr>
            <a:xfrm>
              <a:off x="8439150" y="5534109"/>
              <a:ext cx="2446504" cy="400110"/>
            </a:xfrm>
            <a:prstGeom prst="rect">
              <a:avLst/>
            </a:prstGeom>
            <a:noFill/>
          </p:spPr>
          <p:txBody>
            <a:bodyPr wrap="none" rtlCol="0" anchor="b" anchorCtr="0">
              <a:spAutoFit/>
            </a:bodyPr>
            <a:lstStyle/>
            <a:p>
              <a:pPr algn="r"/>
              <a:r>
                <a:rPr lang="en-US" sz="2000" b="1" dirty="0">
                  <a:solidFill>
                    <a:schemeClr val="tx2"/>
                  </a:solidFill>
                  <a:latin typeface="Poppins" pitchFamily="2" charset="77"/>
                  <a:ea typeface="League Spartan" charset="0"/>
                  <a:cs typeface="Poppins" pitchFamily="2" charset="77"/>
                </a:rPr>
                <a:t>Paul Harris Society</a:t>
              </a:r>
            </a:p>
          </p:txBody>
        </p:sp>
      </p:grpSp>
      <p:grpSp>
        <p:nvGrpSpPr>
          <p:cNvPr id="37" name="Group 36"/>
          <p:cNvGrpSpPr/>
          <p:nvPr/>
        </p:nvGrpSpPr>
        <p:grpSpPr>
          <a:xfrm>
            <a:off x="4172921" y="5404548"/>
            <a:ext cx="2180877" cy="1227923"/>
            <a:chOff x="4172921" y="5491047"/>
            <a:chExt cx="2180877" cy="1227923"/>
          </a:xfrm>
        </p:grpSpPr>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1948" y="5491047"/>
              <a:ext cx="711850" cy="1115763"/>
            </a:xfrm>
            <a:prstGeom prst="rect">
              <a:avLst/>
            </a:prstGeom>
          </p:spPr>
        </p:pic>
        <p:sp>
          <p:nvSpPr>
            <p:cNvPr id="24" name="TextBox 23">
              <a:extLst>
                <a:ext uri="{FF2B5EF4-FFF2-40B4-BE49-F238E27FC236}">
                  <a16:creationId xmlns:a16="http://schemas.microsoft.com/office/drawing/2014/main" id="{84E7A5F6-75A0-294A-9CE0-5BD8EB066B8D}"/>
                </a:ext>
              </a:extLst>
            </p:cNvPr>
            <p:cNvSpPr txBox="1"/>
            <p:nvPr/>
          </p:nvSpPr>
          <p:spPr>
            <a:xfrm>
              <a:off x="4172921" y="6318860"/>
              <a:ext cx="1502334"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Benefactor</a:t>
              </a:r>
            </a:p>
          </p:txBody>
        </p:sp>
      </p:grpSp>
      <p:grpSp>
        <p:nvGrpSpPr>
          <p:cNvPr id="41" name="Group 40"/>
          <p:cNvGrpSpPr/>
          <p:nvPr/>
        </p:nvGrpSpPr>
        <p:grpSpPr>
          <a:xfrm>
            <a:off x="432864" y="3150161"/>
            <a:ext cx="3313635" cy="1153695"/>
            <a:chOff x="1744442" y="1518655"/>
            <a:chExt cx="3313635" cy="1153695"/>
          </a:xfrm>
        </p:grpSpPr>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4388" y="1518655"/>
              <a:ext cx="1243689" cy="1153695"/>
            </a:xfrm>
            <a:prstGeom prst="rect">
              <a:avLst/>
            </a:prstGeom>
          </p:spPr>
        </p:pic>
        <p:sp>
          <p:nvSpPr>
            <p:cNvPr id="20" name="TextBox 19">
              <a:extLst>
                <a:ext uri="{FF2B5EF4-FFF2-40B4-BE49-F238E27FC236}">
                  <a16:creationId xmlns:a16="http://schemas.microsoft.com/office/drawing/2014/main" id="{0CA31CBA-3780-2247-AA95-0B9911C16128}"/>
                </a:ext>
              </a:extLst>
            </p:cNvPr>
            <p:cNvSpPr txBox="1"/>
            <p:nvPr/>
          </p:nvSpPr>
          <p:spPr>
            <a:xfrm>
              <a:off x="1744442" y="1718843"/>
              <a:ext cx="1967205" cy="707886"/>
            </a:xfrm>
            <a:prstGeom prst="rect">
              <a:avLst/>
            </a:prstGeom>
            <a:noFill/>
          </p:spPr>
          <p:txBody>
            <a:bodyPr wrap="none" rtlCol="0" anchor="b" anchorCtr="0">
              <a:spAutoFit/>
            </a:bodyPr>
            <a:lstStyle/>
            <a:p>
              <a:pPr algn="ctr"/>
              <a:r>
                <a:rPr lang="en-US" sz="2000" b="1" dirty="0">
                  <a:solidFill>
                    <a:schemeClr val="tx2"/>
                  </a:solidFill>
                  <a:latin typeface="Poppins" pitchFamily="2" charset="77"/>
                  <a:ea typeface="League Spartan" charset="0"/>
                  <a:cs typeface="Poppins" pitchFamily="2" charset="77"/>
                </a:rPr>
                <a:t>Arch </a:t>
              </a:r>
              <a:r>
                <a:rPr lang="en-US" sz="2000" b="1" dirty="0" err="1">
                  <a:solidFill>
                    <a:schemeClr val="tx2"/>
                  </a:solidFill>
                  <a:latin typeface="Poppins" pitchFamily="2" charset="77"/>
                  <a:ea typeface="League Spartan" charset="0"/>
                  <a:cs typeface="Poppins" pitchFamily="2" charset="77"/>
                </a:rPr>
                <a:t>Klumph</a:t>
              </a:r>
              <a:r>
                <a:rPr lang="en-US" sz="2000" b="1" dirty="0">
                  <a:solidFill>
                    <a:schemeClr val="tx2"/>
                  </a:solidFill>
                  <a:latin typeface="Poppins" pitchFamily="2" charset="77"/>
                  <a:ea typeface="League Spartan" charset="0"/>
                  <a:cs typeface="Poppins" pitchFamily="2" charset="77"/>
                </a:rPr>
                <a:t> </a:t>
              </a:r>
              <a:br>
                <a:rPr lang="en-US" sz="2000" b="1" dirty="0">
                  <a:solidFill>
                    <a:schemeClr val="tx2"/>
                  </a:solidFill>
                  <a:latin typeface="Poppins" pitchFamily="2" charset="77"/>
                  <a:ea typeface="League Spartan" charset="0"/>
                  <a:cs typeface="Poppins" pitchFamily="2" charset="77"/>
                </a:rPr>
              </a:br>
              <a:r>
                <a:rPr lang="en-US" sz="2000" b="1" dirty="0">
                  <a:solidFill>
                    <a:schemeClr val="tx2"/>
                  </a:solidFill>
                  <a:latin typeface="Poppins" pitchFamily="2" charset="77"/>
                  <a:ea typeface="League Spartan" charset="0"/>
                  <a:cs typeface="Poppins" pitchFamily="2" charset="77"/>
                </a:rPr>
                <a:t>Society</a:t>
              </a:r>
            </a:p>
          </p:txBody>
        </p:sp>
      </p:grpSp>
      <p:grpSp>
        <p:nvGrpSpPr>
          <p:cNvPr id="40" name="Group 39"/>
          <p:cNvGrpSpPr/>
          <p:nvPr/>
        </p:nvGrpSpPr>
        <p:grpSpPr>
          <a:xfrm>
            <a:off x="6618306" y="1427181"/>
            <a:ext cx="4330153" cy="1158670"/>
            <a:chOff x="6618306" y="1513680"/>
            <a:chExt cx="4330153" cy="1158670"/>
          </a:xfrm>
        </p:grpSpPr>
        <p:sp>
          <p:nvSpPr>
            <p:cNvPr id="23" name="TextBox 22">
              <a:extLst>
                <a:ext uri="{FF2B5EF4-FFF2-40B4-BE49-F238E27FC236}">
                  <a16:creationId xmlns:a16="http://schemas.microsoft.com/office/drawing/2014/main" id="{84E7A5F6-75A0-294A-9CE0-5BD8EB066B8D}"/>
                </a:ext>
              </a:extLst>
            </p:cNvPr>
            <p:cNvSpPr txBox="1"/>
            <p:nvPr/>
          </p:nvSpPr>
          <p:spPr>
            <a:xfrm>
              <a:off x="8990872" y="1909555"/>
              <a:ext cx="1957587"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Legacy Society</a:t>
              </a:r>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18306" y="1513680"/>
              <a:ext cx="2217353" cy="1158670"/>
            </a:xfrm>
            <a:prstGeom prst="rect">
              <a:avLst/>
            </a:prstGeom>
            <a:ln w="12700">
              <a:solidFill>
                <a:srgbClr val="00B0E3"/>
              </a:solidFill>
            </a:ln>
          </p:spPr>
        </p:pic>
      </p:grpSp>
      <p:grpSp>
        <p:nvGrpSpPr>
          <p:cNvPr id="35" name="Group 34"/>
          <p:cNvGrpSpPr/>
          <p:nvPr/>
        </p:nvGrpSpPr>
        <p:grpSpPr>
          <a:xfrm>
            <a:off x="1787548" y="1461524"/>
            <a:ext cx="3460730" cy="1148618"/>
            <a:chOff x="589313" y="3349956"/>
            <a:chExt cx="3460730" cy="1148618"/>
          </a:xfrm>
        </p:grpSpPr>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56800" y="3349956"/>
              <a:ext cx="1193243" cy="1148618"/>
            </a:xfrm>
            <a:prstGeom prst="rect">
              <a:avLst/>
            </a:prstGeom>
          </p:spPr>
        </p:pic>
        <p:sp>
          <p:nvSpPr>
            <p:cNvPr id="27" name="TextBox 26">
              <a:extLst>
                <a:ext uri="{FF2B5EF4-FFF2-40B4-BE49-F238E27FC236}">
                  <a16:creationId xmlns:a16="http://schemas.microsoft.com/office/drawing/2014/main" id="{0CA31CBA-3780-2247-AA95-0B9911C16128}"/>
                </a:ext>
              </a:extLst>
            </p:cNvPr>
            <p:cNvSpPr txBox="1"/>
            <p:nvPr/>
          </p:nvSpPr>
          <p:spPr>
            <a:xfrm>
              <a:off x="589313" y="3691762"/>
              <a:ext cx="2098651" cy="400110"/>
            </a:xfrm>
            <a:prstGeom prst="rect">
              <a:avLst/>
            </a:prstGeom>
            <a:noFill/>
          </p:spPr>
          <p:txBody>
            <a:bodyPr wrap="none" rtlCol="0" anchor="b" anchorCtr="0">
              <a:spAutoFit/>
            </a:bodyPr>
            <a:lstStyle/>
            <a:p>
              <a:r>
                <a:rPr lang="en-US" sz="2000" b="1" dirty="0">
                  <a:solidFill>
                    <a:schemeClr val="tx2"/>
                  </a:solidFill>
                  <a:latin typeface="Poppins" pitchFamily="2" charset="77"/>
                  <a:ea typeface="League Spartan" charset="0"/>
                  <a:cs typeface="Poppins" pitchFamily="2" charset="77"/>
                </a:rPr>
                <a:t>Bequest Society</a:t>
              </a:r>
            </a:p>
          </p:txBody>
        </p:sp>
      </p:grpSp>
      <p:grpSp>
        <p:nvGrpSpPr>
          <p:cNvPr id="42" name="Group 41"/>
          <p:cNvGrpSpPr/>
          <p:nvPr/>
        </p:nvGrpSpPr>
        <p:grpSpPr>
          <a:xfrm>
            <a:off x="4344963" y="2702138"/>
            <a:ext cx="3382020" cy="2445462"/>
            <a:chOff x="4344963" y="2788637"/>
            <a:chExt cx="3382020" cy="2445462"/>
          </a:xfrm>
        </p:grpSpPr>
        <p:grpSp>
          <p:nvGrpSpPr>
            <p:cNvPr id="3" name="Group 2"/>
            <p:cNvGrpSpPr/>
            <p:nvPr/>
          </p:nvGrpSpPr>
          <p:grpSpPr>
            <a:xfrm>
              <a:off x="4344963" y="2788637"/>
              <a:ext cx="3382020" cy="2445462"/>
              <a:chOff x="5135765" y="2792405"/>
              <a:chExt cx="2202796" cy="2132019"/>
            </a:xfrm>
            <a:solidFill>
              <a:srgbClr val="AABFE4"/>
            </a:solidFill>
          </p:grpSpPr>
          <p:sp>
            <p:nvSpPr>
              <p:cNvPr id="2" name="Oval 1"/>
              <p:cNvSpPr/>
              <p:nvPr/>
            </p:nvSpPr>
            <p:spPr>
              <a:xfrm>
                <a:off x="5135765" y="2792405"/>
                <a:ext cx="2202796" cy="213201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rgbClr val="2A6B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B25DC07-3751-2948-BFD6-9684FF1152D5}"/>
                  </a:ext>
                </a:extLst>
              </p:cNvPr>
              <p:cNvSpPr txBox="1"/>
              <p:nvPr/>
            </p:nvSpPr>
            <p:spPr>
              <a:xfrm>
                <a:off x="5208687" y="3271163"/>
                <a:ext cx="2056951" cy="370293"/>
              </a:xfrm>
              <a:prstGeom prst="rect">
                <a:avLst/>
              </a:prstGeom>
              <a:noFill/>
            </p:spPr>
            <p:txBody>
              <a:bodyPr wrap="square" rtlCol="0" anchor="b" anchorCtr="0">
                <a:spAutoFit/>
              </a:bodyPr>
              <a:lstStyle/>
              <a:p>
                <a:pPr algn="ctr">
                  <a:lnSpc>
                    <a:spcPct val="90000"/>
                  </a:lnSpc>
                </a:pPr>
                <a:r>
                  <a:rPr lang="de-CH" sz="2300" b="1" dirty="0">
                    <a:solidFill>
                      <a:schemeClr val="accent5">
                        <a:lumMod val="50000"/>
                      </a:schemeClr>
                    </a:solidFill>
                    <a:latin typeface="Poppins" pitchFamily="2" charset="77"/>
                    <a:ea typeface="League Spartan" charset="0"/>
                    <a:cs typeface="Poppins" pitchFamily="2" charset="77"/>
                  </a:rPr>
                  <a:t>Donor Recognition </a:t>
                </a:r>
                <a:endParaRPr lang="en-US" sz="2300" b="1" dirty="0">
                  <a:solidFill>
                    <a:schemeClr val="accent5">
                      <a:lumMod val="50000"/>
                    </a:schemeClr>
                  </a:solidFill>
                  <a:latin typeface="Poppins" pitchFamily="2" charset="77"/>
                  <a:ea typeface="League Spartan" charset="0"/>
                  <a:cs typeface="Poppins" pitchFamily="2" charset="77"/>
                </a:endParaRPr>
              </a:p>
            </p:txBody>
          </p:sp>
        </p:grpSp>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63121" y="3870800"/>
              <a:ext cx="2345701" cy="884059"/>
            </a:xfrm>
            <a:prstGeom prst="rect">
              <a:avLst/>
            </a:prstGeom>
          </p:spPr>
        </p:pic>
      </p:grpSp>
    </p:spTree>
    <p:extLst>
      <p:ext uri="{BB962C8B-B14F-4D97-AF65-F5344CB8AC3E}">
        <p14:creationId xmlns:p14="http://schemas.microsoft.com/office/powerpoint/2010/main" val="4907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7" name="Rectangle 3">
            <a:extLst>
              <a:ext uri="{FF2B5EF4-FFF2-40B4-BE49-F238E27FC236}">
                <a16:creationId xmlns:a16="http://schemas.microsoft.com/office/drawing/2014/main" id="{506B5BA2-BE87-A4C1-81E7-2345E7B66474}"/>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p>
        </p:txBody>
      </p:sp>
      <p:pic>
        <p:nvPicPr>
          <p:cNvPr id="11" name="Picture 10" descr="A person sitting on a pile of books&#10;&#10;Description automatically generated">
            <a:extLst>
              <a:ext uri="{FF2B5EF4-FFF2-40B4-BE49-F238E27FC236}">
                <a16:creationId xmlns:a16="http://schemas.microsoft.com/office/drawing/2014/main" id="{DFDE0334-AA8A-E070-CFF4-0DF4C3AC2EA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147967" y="2829162"/>
            <a:ext cx="5896064" cy="3320415"/>
          </a:xfrm>
          <a:prstGeom prst="rect">
            <a:avLst/>
          </a:prstGeom>
          <a:ln w="19050">
            <a:solidFill>
              <a:srgbClr val="0070C0"/>
            </a:solidFill>
          </a:ln>
        </p:spPr>
      </p:pic>
    </p:spTree>
    <p:extLst>
      <p:ext uri="{BB962C8B-B14F-4D97-AF65-F5344CB8AC3E}">
        <p14:creationId xmlns:p14="http://schemas.microsoft.com/office/powerpoint/2010/main" val="7727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48"/>
          <p:cNvSpPr>
            <a:spLocks noChangeShapeType="1"/>
          </p:cNvSpPr>
          <p:nvPr/>
        </p:nvSpPr>
        <p:spPr bwMode="auto">
          <a:xfrm flipV="1">
            <a:off x="5730240" y="1708294"/>
            <a:ext cx="1763613" cy="0"/>
          </a:xfrm>
          <a:prstGeom prst="line">
            <a:avLst/>
          </a:prstGeom>
          <a:noFill/>
          <a:ln w="28575">
            <a:solidFill>
              <a:srgbClr val="005DAA"/>
            </a:solidFill>
            <a:prstDash val="solid"/>
            <a:round/>
            <a:headEnd/>
            <a:tailEnd/>
          </a:ln>
          <a:extLst>
            <a:ext uri="{909E8E84-426E-40DD-AFC4-6F175D3DCCD1}">
              <a14:hiddenFill xmlns:a14="http://schemas.microsoft.com/office/drawing/2010/main">
                <a:noFill/>
              </a14:hiddenFill>
            </a:ext>
          </a:extLst>
        </p:spPr>
        <p:txBody>
          <a:bodyPr/>
          <a:lstStyle/>
          <a:p>
            <a:endParaRPr lang="en-GB"/>
          </a:p>
        </p:txBody>
      </p:sp>
      <p:pic>
        <p:nvPicPr>
          <p:cNvPr id="6" name="Picture 68"/>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8606790" y="2369146"/>
            <a:ext cx="962812" cy="1130493"/>
          </a:xfrm>
          <a:prstGeom prst="rect">
            <a:avLst/>
          </a:prstGeom>
          <a:noFill/>
          <a:ln w="25400">
            <a:solidFill>
              <a:srgbClr val="005DAA"/>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267502" y="415611"/>
            <a:ext cx="11695908" cy="496325"/>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Rotary International (RI) &amp; The Rotary Foundation(TRF)</a:t>
            </a:r>
          </a:p>
        </p:txBody>
      </p:sp>
      <p:sp>
        <p:nvSpPr>
          <p:cNvPr id="7" name="Line 48"/>
          <p:cNvSpPr>
            <a:spLocks noChangeShapeType="1"/>
          </p:cNvSpPr>
          <p:nvPr/>
        </p:nvSpPr>
        <p:spPr bwMode="auto">
          <a:xfrm>
            <a:off x="1601347" y="1824406"/>
            <a:ext cx="0" cy="606715"/>
          </a:xfrm>
          <a:prstGeom prst="line">
            <a:avLst/>
          </a:prstGeom>
          <a:noFill/>
          <a:ln w="28575">
            <a:solidFill>
              <a:srgbClr val="005DA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48"/>
          <p:cNvSpPr>
            <a:spLocks noChangeShapeType="1"/>
          </p:cNvSpPr>
          <p:nvPr/>
        </p:nvSpPr>
        <p:spPr bwMode="auto">
          <a:xfrm flipV="1">
            <a:off x="1594574" y="1824406"/>
            <a:ext cx="1920240" cy="0"/>
          </a:xfrm>
          <a:prstGeom prst="line">
            <a:avLst/>
          </a:prstGeom>
          <a:noFill/>
          <a:ln w="28575">
            <a:solidFill>
              <a:srgbClr val="005DAA"/>
            </a:solidFill>
            <a:prstDash val="solid"/>
            <a:round/>
            <a:headEnd/>
            <a:tailEnd/>
          </a:ln>
          <a:extLst>
            <a:ext uri="{909E8E84-426E-40DD-AFC4-6F175D3DCCD1}">
              <a14:hiddenFill xmlns:a14="http://schemas.microsoft.com/office/drawing/2010/main">
                <a:noFill/>
              </a14:hiddenFill>
            </a:ext>
          </a:extLst>
        </p:spPr>
        <p:txBody>
          <a:bodyPr/>
          <a:lstStyle/>
          <a:p>
            <a:endParaRPr lang="en-GB"/>
          </a:p>
        </p:txBody>
      </p:sp>
      <p:pic>
        <p:nvPicPr>
          <p:cNvPr id="11" name="Picture 68"/>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299409" y="2366022"/>
            <a:ext cx="884072" cy="1188720"/>
          </a:xfrm>
          <a:prstGeom prst="rect">
            <a:avLst/>
          </a:prstGeom>
          <a:noFill/>
          <a:ln w="25400">
            <a:solidFill>
              <a:srgbClr val="005DAA"/>
            </a:solidFill>
            <a:miter lim="800000"/>
            <a:headEnd/>
            <a:tailEnd/>
          </a:ln>
          <a:extLst>
            <a:ext uri="{909E8E84-426E-40DD-AFC4-6F175D3DCCD1}">
              <a14:hiddenFill xmlns:a14="http://schemas.microsoft.com/office/drawing/2010/main">
                <a:solidFill>
                  <a:srgbClr val="FFFFFF"/>
                </a:solidFill>
              </a14:hiddenFill>
            </a:ext>
          </a:extLst>
        </p:spPr>
      </p:pic>
      <p:sp>
        <p:nvSpPr>
          <p:cNvPr id="12" name="AutoShape 16"/>
          <p:cNvSpPr>
            <a:spLocks noChangeArrowheads="1"/>
          </p:cNvSpPr>
          <p:nvPr/>
        </p:nvSpPr>
        <p:spPr bwMode="auto">
          <a:xfrm>
            <a:off x="3214315" y="1352261"/>
            <a:ext cx="2902224" cy="1005251"/>
          </a:xfrm>
          <a:prstGeom prst="flowChartAlternateProcess">
            <a:avLst/>
          </a:prstGeom>
          <a:solidFill>
            <a:srgbClr val="58585A"/>
          </a:solidFill>
          <a:ln w="25400" algn="ctr">
            <a:solidFill>
              <a:srgbClr val="005DAA"/>
            </a:solidFill>
            <a:miter lim="800000"/>
            <a:headEnd/>
            <a:tailEnd/>
          </a:ln>
        </p:spPr>
        <p:txBody>
          <a:bodyPr wrap="none" anchor="ctr"/>
          <a:lstStyle/>
          <a:p>
            <a:pPr algn="ctr" eaLnBrk="1" hangingPunct="1">
              <a:spcBef>
                <a:spcPct val="50000"/>
              </a:spcBef>
            </a:pPr>
            <a:r>
              <a:rPr lang="en-US" sz="1800" b="1" dirty="0">
                <a:solidFill>
                  <a:schemeClr val="bg1"/>
                </a:solidFill>
                <a:latin typeface="Arial Narrow" pitchFamily="34" charset="0"/>
              </a:rPr>
              <a:t>RI Board of Directors</a:t>
            </a:r>
          </a:p>
          <a:p>
            <a:pPr algn="ctr">
              <a:spcBef>
                <a:spcPts val="400"/>
              </a:spcBef>
            </a:pPr>
            <a:r>
              <a:rPr lang="en-US" b="1" dirty="0">
                <a:solidFill>
                  <a:schemeClr val="bg1"/>
                </a:solidFill>
                <a:latin typeface="Arial Narrow" pitchFamily="34" charset="0"/>
              </a:rPr>
              <a:t>President  2023/24</a:t>
            </a:r>
            <a:br>
              <a:rPr lang="en-US" b="1" dirty="0">
                <a:solidFill>
                  <a:schemeClr val="bg1"/>
                </a:solidFill>
                <a:latin typeface="Arial Narrow" pitchFamily="34" charset="0"/>
              </a:rPr>
            </a:br>
            <a:r>
              <a:rPr lang="en-US" b="1" dirty="0">
                <a:solidFill>
                  <a:schemeClr val="bg1"/>
                </a:solidFill>
                <a:latin typeface="Arial Narrow" pitchFamily="34" charset="0"/>
              </a:rPr>
              <a:t>R. Gordon R. McInally</a:t>
            </a:r>
            <a:endParaRPr lang="en-US" sz="1800" b="1" dirty="0">
              <a:solidFill>
                <a:schemeClr val="bg1"/>
              </a:solidFill>
              <a:latin typeface="Arial Narrow" pitchFamily="34" charset="0"/>
            </a:endParaRPr>
          </a:p>
        </p:txBody>
      </p:sp>
      <p:sp>
        <p:nvSpPr>
          <p:cNvPr id="13" name="AutoShape 17"/>
          <p:cNvSpPr>
            <a:spLocks noChangeArrowheads="1"/>
          </p:cNvSpPr>
          <p:nvPr/>
        </p:nvSpPr>
        <p:spPr bwMode="auto">
          <a:xfrm>
            <a:off x="698152" y="2419723"/>
            <a:ext cx="1829246" cy="822960"/>
          </a:xfrm>
          <a:prstGeom prst="flowChartAlternateProcess">
            <a:avLst/>
          </a:prstGeom>
          <a:solidFill>
            <a:srgbClr val="58585A"/>
          </a:solidFill>
          <a:ln w="25400" algn="ctr">
            <a:solidFill>
              <a:srgbClr val="005DAA"/>
            </a:solidFill>
            <a:miter lim="800000"/>
            <a:headEnd/>
            <a:tailEnd/>
          </a:ln>
        </p:spPr>
        <p:txBody>
          <a:bodyPr wrap="none" anchor="ctr"/>
          <a:lstStyle/>
          <a:p>
            <a:pPr algn="ctr">
              <a:spcBef>
                <a:spcPct val="50000"/>
              </a:spcBef>
              <a:defRPr/>
            </a:pPr>
            <a:endParaRPr lang="en-US" sz="1600" b="1" dirty="0">
              <a:solidFill>
                <a:schemeClr val="bg1"/>
              </a:solidFill>
              <a:latin typeface="Arial Narrow" pitchFamily="34" charset="0"/>
            </a:endParaRPr>
          </a:p>
          <a:p>
            <a:pPr algn="ctr">
              <a:spcBef>
                <a:spcPts val="0"/>
              </a:spcBef>
              <a:defRPr/>
            </a:pPr>
            <a:r>
              <a:rPr lang="en-US" sz="1800" b="1" dirty="0">
                <a:solidFill>
                  <a:schemeClr val="bg1"/>
                </a:solidFill>
                <a:latin typeface="Arial Narrow" pitchFamily="34" charset="0"/>
              </a:rPr>
              <a:t>CEO</a:t>
            </a:r>
          </a:p>
          <a:p>
            <a:pPr algn="ctr">
              <a:spcBef>
                <a:spcPts val="0"/>
              </a:spcBef>
              <a:defRPr/>
            </a:pPr>
            <a:r>
              <a:rPr lang="en-US" sz="1800" b="1" dirty="0">
                <a:solidFill>
                  <a:schemeClr val="bg1"/>
                </a:solidFill>
                <a:latin typeface="Arial Narrow" pitchFamily="34" charset="0"/>
              </a:rPr>
              <a:t>John </a:t>
            </a:r>
            <a:r>
              <a:rPr lang="en-US" sz="1800" b="1" dirty="0" err="1">
                <a:solidFill>
                  <a:schemeClr val="bg1"/>
                </a:solidFill>
                <a:latin typeface="Arial Narrow" pitchFamily="34" charset="0"/>
              </a:rPr>
              <a:t>Hewko</a:t>
            </a:r>
            <a:endParaRPr lang="en-US" sz="1800" b="1" dirty="0">
              <a:solidFill>
                <a:schemeClr val="bg1"/>
              </a:solidFill>
              <a:latin typeface="Arial Narrow" pitchFamily="34" charset="0"/>
            </a:endParaRPr>
          </a:p>
          <a:p>
            <a:pPr algn="ctr">
              <a:defRPr/>
            </a:pPr>
            <a:endParaRPr lang="en-US" sz="1600" dirty="0">
              <a:solidFill>
                <a:schemeClr val="bg1"/>
              </a:solidFill>
              <a:latin typeface="Arial Narrow" pitchFamily="34" charset="0"/>
            </a:endParaRPr>
          </a:p>
        </p:txBody>
      </p:sp>
      <p:sp>
        <p:nvSpPr>
          <p:cNvPr id="14" name="AutoShape 20"/>
          <p:cNvSpPr>
            <a:spLocks noChangeArrowheads="1"/>
          </p:cNvSpPr>
          <p:nvPr/>
        </p:nvSpPr>
        <p:spPr bwMode="auto">
          <a:xfrm>
            <a:off x="7493853" y="1352260"/>
            <a:ext cx="3051564" cy="1005251"/>
          </a:xfrm>
          <a:prstGeom prst="flowChartAlternateProcess">
            <a:avLst/>
          </a:prstGeom>
          <a:solidFill>
            <a:srgbClr val="58585A"/>
          </a:solidFill>
          <a:ln w="25400" algn="ctr">
            <a:solidFill>
              <a:srgbClr val="005DAA"/>
            </a:solidFill>
            <a:miter lim="800000"/>
            <a:headEnd/>
            <a:tailEnd/>
          </a:ln>
        </p:spPr>
        <p:txBody>
          <a:bodyPr wrap="none" anchor="ctr"/>
          <a:lstStyle/>
          <a:p>
            <a:pPr algn="ctr">
              <a:spcBef>
                <a:spcPct val="50000"/>
              </a:spcBef>
            </a:pPr>
            <a:r>
              <a:rPr lang="en-US" b="1" dirty="0">
                <a:solidFill>
                  <a:schemeClr val="bg1"/>
                </a:solidFill>
                <a:latin typeface="Arial Narrow" pitchFamily="34" charset="0"/>
              </a:rPr>
              <a:t>TRF – Board of Trustees</a:t>
            </a:r>
          </a:p>
          <a:p>
            <a:pPr algn="ctr">
              <a:spcBef>
                <a:spcPts val="400"/>
              </a:spcBef>
              <a:defRPr/>
            </a:pPr>
            <a:r>
              <a:rPr lang="en-US" sz="1800" b="1" dirty="0">
                <a:solidFill>
                  <a:schemeClr val="bg1"/>
                </a:solidFill>
                <a:latin typeface="Arial Narrow" pitchFamily="34" charset="0"/>
              </a:rPr>
              <a:t>Chair  2023/24</a:t>
            </a:r>
          </a:p>
          <a:p>
            <a:pPr algn="ctr">
              <a:spcBef>
                <a:spcPts val="0"/>
              </a:spcBef>
              <a:defRPr/>
            </a:pPr>
            <a:r>
              <a:rPr lang="en-US" b="1" dirty="0">
                <a:solidFill>
                  <a:schemeClr val="bg1"/>
                </a:solidFill>
                <a:latin typeface="Arial Narrow" pitchFamily="34" charset="0"/>
              </a:rPr>
              <a:t>Barry Rassin</a:t>
            </a:r>
            <a:endParaRPr lang="en-US" sz="1800" b="1" dirty="0">
              <a:solidFill>
                <a:schemeClr val="bg1"/>
              </a:solidFill>
              <a:latin typeface="Arial Narrow" pitchFamily="34" charset="0"/>
            </a:endParaRPr>
          </a:p>
        </p:txBody>
      </p:sp>
      <p:pic>
        <p:nvPicPr>
          <p:cNvPr id="15" name="Picture 7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14294" y="3270272"/>
            <a:ext cx="977992" cy="1188720"/>
          </a:xfrm>
          <a:prstGeom prst="rect">
            <a:avLst/>
          </a:prstGeom>
          <a:noFill/>
          <a:ln w="25400">
            <a:solidFill>
              <a:srgbClr val="005DAA"/>
            </a:solidFill>
            <a:miter lim="800000"/>
            <a:headEnd/>
            <a:tailEnd/>
          </a:ln>
          <a:extLst>
            <a:ext uri="{909E8E84-426E-40DD-AFC4-6F175D3DCCD1}">
              <a14:hiddenFill xmlns:a14="http://schemas.microsoft.com/office/drawing/2010/main">
                <a:solidFill>
                  <a:srgbClr val="FFFFFF"/>
                </a:solidFill>
              </a14:hiddenFill>
            </a:ext>
          </a:extLst>
        </p:spPr>
      </p:pic>
      <p:sp>
        <p:nvSpPr>
          <p:cNvPr id="16" name="AutoShape 21"/>
          <p:cNvSpPr>
            <a:spLocks noChangeArrowheads="1"/>
          </p:cNvSpPr>
          <p:nvPr/>
        </p:nvSpPr>
        <p:spPr bwMode="auto">
          <a:xfrm>
            <a:off x="4665427" y="5991042"/>
            <a:ext cx="4308400" cy="626068"/>
          </a:xfrm>
          <a:prstGeom prst="flowChartAlternateProcess">
            <a:avLst/>
          </a:prstGeom>
          <a:solidFill>
            <a:srgbClr val="58585A"/>
          </a:solidFill>
          <a:ln w="25400" algn="ctr">
            <a:solidFill>
              <a:srgbClr val="005DAA"/>
            </a:solidFill>
            <a:miter lim="800000"/>
            <a:headEnd/>
            <a:tailEnd/>
          </a:ln>
        </p:spPr>
        <p:txBody>
          <a:bodyPr wrap="none" anchor="t"/>
          <a:lstStyle/>
          <a:p>
            <a:pPr algn="ctr">
              <a:defRPr/>
            </a:pPr>
            <a:r>
              <a:rPr lang="en-US" sz="3300" b="1" dirty="0">
                <a:solidFill>
                  <a:schemeClr val="bg1"/>
                </a:solidFill>
                <a:latin typeface="Arial Narrow" pitchFamily="34" charset="0"/>
              </a:rPr>
              <a:t>Clubs</a:t>
            </a:r>
          </a:p>
        </p:txBody>
      </p:sp>
      <p:sp>
        <p:nvSpPr>
          <p:cNvPr id="17" name="Line 48"/>
          <p:cNvSpPr>
            <a:spLocks noChangeShapeType="1"/>
          </p:cNvSpPr>
          <p:nvPr/>
        </p:nvSpPr>
        <p:spPr bwMode="auto">
          <a:xfrm>
            <a:off x="1612775" y="4458992"/>
            <a:ext cx="0" cy="508926"/>
          </a:xfrm>
          <a:prstGeom prst="line">
            <a:avLst/>
          </a:prstGeom>
          <a:noFill/>
          <a:ln w="28575">
            <a:solidFill>
              <a:srgbClr val="005DA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AutoShape 21"/>
          <p:cNvSpPr>
            <a:spLocks noChangeArrowheads="1"/>
          </p:cNvSpPr>
          <p:nvPr/>
        </p:nvSpPr>
        <p:spPr bwMode="auto">
          <a:xfrm>
            <a:off x="502060" y="4949835"/>
            <a:ext cx="2221429" cy="649759"/>
          </a:xfrm>
          <a:prstGeom prst="flowChartAlternateProcess">
            <a:avLst/>
          </a:prstGeom>
          <a:solidFill>
            <a:srgbClr val="58585A"/>
          </a:solidFill>
          <a:ln w="25400" algn="ctr">
            <a:solidFill>
              <a:srgbClr val="005DAA"/>
            </a:solidFill>
            <a:miter lim="800000"/>
            <a:headEnd/>
            <a:tailEnd/>
          </a:ln>
        </p:spPr>
        <p:txBody>
          <a:bodyPr wrap="none" anchor="ctr"/>
          <a:lstStyle/>
          <a:p>
            <a:pPr algn="ctr">
              <a:spcBef>
                <a:spcPct val="50000"/>
              </a:spcBef>
            </a:pPr>
            <a:r>
              <a:rPr lang="en-US" sz="1600" b="1" dirty="0">
                <a:solidFill>
                  <a:schemeClr val="bg1"/>
                </a:solidFill>
                <a:latin typeface="Arial Narrow" pitchFamily="34" charset="0"/>
              </a:rPr>
              <a:t>Secretariaat</a:t>
            </a:r>
          </a:p>
          <a:p>
            <a:pPr algn="ctr">
              <a:spcBef>
                <a:spcPts val="300"/>
              </a:spcBef>
            </a:pPr>
            <a:r>
              <a:rPr lang="en-US" sz="1600" b="1" dirty="0">
                <a:solidFill>
                  <a:schemeClr val="bg1"/>
                </a:solidFill>
                <a:latin typeface="Arial Narrow" pitchFamily="34" charset="0"/>
              </a:rPr>
              <a:t>Het </a:t>
            </a:r>
            <a:r>
              <a:rPr lang="en-US" sz="1600" b="1" dirty="0" err="1">
                <a:solidFill>
                  <a:schemeClr val="bg1"/>
                </a:solidFill>
                <a:latin typeface="Arial Narrow" pitchFamily="34" charset="0"/>
              </a:rPr>
              <a:t>personeel</a:t>
            </a:r>
            <a:r>
              <a:rPr lang="en-US" sz="1600" b="1" dirty="0">
                <a:solidFill>
                  <a:schemeClr val="bg1"/>
                </a:solidFill>
                <a:latin typeface="Arial Narrow" pitchFamily="34" charset="0"/>
              </a:rPr>
              <a:t> van Rotary</a:t>
            </a:r>
          </a:p>
        </p:txBody>
      </p:sp>
      <p:sp>
        <p:nvSpPr>
          <p:cNvPr id="21" name="AutoShape 19"/>
          <p:cNvSpPr>
            <a:spLocks noChangeArrowheads="1"/>
          </p:cNvSpPr>
          <p:nvPr/>
        </p:nvSpPr>
        <p:spPr bwMode="auto">
          <a:xfrm>
            <a:off x="3181184" y="4635967"/>
            <a:ext cx="2221430" cy="900117"/>
          </a:xfrm>
          <a:prstGeom prst="flowChartAlternateProcess">
            <a:avLst/>
          </a:prstGeom>
          <a:solidFill>
            <a:srgbClr val="58585A"/>
          </a:solidFill>
          <a:ln w="25400" algn="ctr">
            <a:solidFill>
              <a:srgbClr val="005DAA"/>
            </a:solidFill>
            <a:miter lim="800000"/>
            <a:headEnd/>
            <a:tailEnd/>
          </a:ln>
        </p:spPr>
        <p:txBody>
          <a:bodyPr wrap="none" anchor="ctr"/>
          <a:lstStyle/>
          <a:p>
            <a:pPr algn="ctr" eaLnBrk="1" hangingPunct="1">
              <a:spcBef>
                <a:spcPct val="50000"/>
              </a:spcBef>
            </a:pPr>
            <a:r>
              <a:rPr lang="en-US" sz="1800" b="1" dirty="0">
                <a:solidFill>
                  <a:schemeClr val="bg1"/>
                </a:solidFill>
                <a:latin typeface="Arial Narrow" pitchFamily="34" charset="0"/>
              </a:rPr>
              <a:t>District 2140</a:t>
            </a:r>
          </a:p>
          <a:p>
            <a:pPr algn="ctr">
              <a:spcBef>
                <a:spcPts val="300"/>
              </a:spcBef>
            </a:pPr>
            <a:r>
              <a:rPr lang="en-US" sz="1800" b="1" dirty="0">
                <a:solidFill>
                  <a:schemeClr val="bg1"/>
                </a:solidFill>
                <a:latin typeface="Arial Narrow" pitchFamily="34" charset="0"/>
              </a:rPr>
              <a:t>Gouverneur 2023/24</a:t>
            </a:r>
            <a:br>
              <a:rPr lang="en-US" sz="1600" b="1" dirty="0">
                <a:solidFill>
                  <a:schemeClr val="bg1"/>
                </a:solidFill>
                <a:latin typeface="Arial Narrow" pitchFamily="34" charset="0"/>
              </a:rPr>
            </a:br>
            <a:r>
              <a:rPr lang="en-US" sz="1600" b="1" dirty="0">
                <a:solidFill>
                  <a:schemeClr val="bg1"/>
                </a:solidFill>
                <a:latin typeface="Arial Narrow" pitchFamily="34" charset="0"/>
              </a:rPr>
              <a:t>Peter Wolters</a:t>
            </a:r>
          </a:p>
        </p:txBody>
      </p:sp>
      <p:sp>
        <p:nvSpPr>
          <p:cNvPr id="4" name="AutoShape 19">
            <a:extLst>
              <a:ext uri="{FF2B5EF4-FFF2-40B4-BE49-F238E27FC236}">
                <a16:creationId xmlns:a16="http://schemas.microsoft.com/office/drawing/2014/main" id="{B7760451-057C-FCA4-51E1-81B66A25328F}"/>
              </a:ext>
            </a:extLst>
          </p:cNvPr>
          <p:cNvSpPr>
            <a:spLocks noChangeArrowheads="1"/>
          </p:cNvSpPr>
          <p:nvPr/>
        </p:nvSpPr>
        <p:spPr bwMode="auto">
          <a:xfrm>
            <a:off x="7487483" y="4635967"/>
            <a:ext cx="2221430" cy="905127"/>
          </a:xfrm>
          <a:prstGeom prst="flowChartAlternateProcess">
            <a:avLst/>
          </a:prstGeom>
          <a:solidFill>
            <a:srgbClr val="58585A"/>
          </a:solidFill>
          <a:ln w="25400" algn="ctr">
            <a:solidFill>
              <a:srgbClr val="005DAA"/>
            </a:solidFill>
            <a:miter lim="800000"/>
            <a:headEnd/>
            <a:tailEnd/>
          </a:ln>
        </p:spPr>
        <p:txBody>
          <a:bodyPr wrap="none" anchor="ctr"/>
          <a:lstStyle/>
          <a:p>
            <a:pPr algn="ctr" eaLnBrk="1" hangingPunct="1">
              <a:spcBef>
                <a:spcPct val="50000"/>
              </a:spcBef>
            </a:pPr>
            <a:r>
              <a:rPr lang="en-US" sz="1800" b="1" dirty="0">
                <a:solidFill>
                  <a:schemeClr val="bg1"/>
                </a:solidFill>
                <a:latin typeface="Arial Narrow" pitchFamily="34" charset="0"/>
              </a:rPr>
              <a:t>District 2140</a:t>
            </a:r>
          </a:p>
          <a:p>
            <a:pPr algn="ctr">
              <a:spcBef>
                <a:spcPts val="300"/>
              </a:spcBef>
            </a:pPr>
            <a:r>
              <a:rPr lang="en-US" sz="1800" b="1" dirty="0">
                <a:solidFill>
                  <a:schemeClr val="bg1"/>
                </a:solidFill>
                <a:latin typeface="Arial Narrow" pitchFamily="34" charset="0"/>
              </a:rPr>
              <a:t>DRFC Chair 2023/24</a:t>
            </a:r>
            <a:br>
              <a:rPr lang="en-US" sz="1600" b="1" dirty="0">
                <a:solidFill>
                  <a:schemeClr val="bg1"/>
                </a:solidFill>
                <a:latin typeface="Arial Narrow" pitchFamily="34" charset="0"/>
              </a:rPr>
            </a:br>
            <a:r>
              <a:rPr lang="en-US" sz="1600" b="1" dirty="0">
                <a:solidFill>
                  <a:schemeClr val="bg1"/>
                </a:solidFill>
                <a:latin typeface="Arial Narrow" pitchFamily="34" charset="0"/>
              </a:rPr>
              <a:t>Dominiek Willemse</a:t>
            </a:r>
          </a:p>
        </p:txBody>
      </p:sp>
      <p:sp>
        <p:nvSpPr>
          <p:cNvPr id="8" name="AutoShape 19">
            <a:extLst>
              <a:ext uri="{FF2B5EF4-FFF2-40B4-BE49-F238E27FC236}">
                <a16:creationId xmlns:a16="http://schemas.microsoft.com/office/drawing/2014/main" id="{DBE9D8CD-5EAF-B68A-4AF9-142B7E8E0CD7}"/>
              </a:ext>
            </a:extLst>
          </p:cNvPr>
          <p:cNvSpPr>
            <a:spLocks noChangeArrowheads="1"/>
          </p:cNvSpPr>
          <p:nvPr/>
        </p:nvSpPr>
        <p:spPr bwMode="auto">
          <a:xfrm>
            <a:off x="5934202" y="3428999"/>
            <a:ext cx="2104898" cy="752001"/>
          </a:xfrm>
          <a:prstGeom prst="flowChartAlternateProcess">
            <a:avLst/>
          </a:prstGeom>
          <a:solidFill>
            <a:srgbClr val="58585A"/>
          </a:solidFill>
          <a:ln w="25400" algn="ctr">
            <a:solidFill>
              <a:srgbClr val="005DAA"/>
            </a:solidFill>
            <a:miter lim="800000"/>
            <a:headEnd/>
            <a:tailEnd/>
          </a:ln>
        </p:spPr>
        <p:txBody>
          <a:bodyPr wrap="none" anchor="ctr"/>
          <a:lstStyle/>
          <a:p>
            <a:pPr algn="ctr" eaLnBrk="1" hangingPunct="1">
              <a:spcBef>
                <a:spcPct val="50000"/>
              </a:spcBef>
            </a:pPr>
            <a:r>
              <a:rPr lang="en-US" sz="2000" b="1" dirty="0" err="1">
                <a:solidFill>
                  <a:schemeClr val="bg1"/>
                </a:solidFill>
                <a:latin typeface="Arial Narrow" pitchFamily="34" charset="0"/>
              </a:rPr>
              <a:t>Regionale</a:t>
            </a:r>
            <a:r>
              <a:rPr lang="en-US" sz="2000" b="1" dirty="0">
                <a:solidFill>
                  <a:schemeClr val="bg1"/>
                </a:solidFill>
                <a:latin typeface="Arial Narrow" pitchFamily="34" charset="0"/>
              </a:rPr>
              <a:t> </a:t>
            </a:r>
            <a:br>
              <a:rPr lang="en-US" sz="2000" b="1" dirty="0">
                <a:solidFill>
                  <a:schemeClr val="bg1"/>
                </a:solidFill>
                <a:latin typeface="Arial Narrow" pitchFamily="34" charset="0"/>
              </a:rPr>
            </a:br>
            <a:r>
              <a:rPr lang="en-US" sz="2000" b="1" dirty="0">
                <a:solidFill>
                  <a:schemeClr val="bg1"/>
                </a:solidFill>
                <a:latin typeface="Arial Narrow" pitchFamily="34" charset="0"/>
              </a:rPr>
              <a:t>Coordinator Team </a:t>
            </a:r>
            <a:endParaRPr lang="en-US" b="1" dirty="0">
              <a:solidFill>
                <a:schemeClr val="bg1"/>
              </a:solidFill>
              <a:latin typeface="Arial Narrow" pitchFamily="34" charset="0"/>
            </a:endParaRPr>
          </a:p>
        </p:txBody>
      </p:sp>
      <p:pic>
        <p:nvPicPr>
          <p:cNvPr id="1026" name="Picture 2" descr="WOLTERS, Peter">
            <a:extLst>
              <a:ext uri="{FF2B5EF4-FFF2-40B4-BE49-F238E27FC236}">
                <a16:creationId xmlns:a16="http://schemas.microsoft.com/office/drawing/2014/main" id="{F18F4A8D-F3BE-30B9-87E4-90F869C56C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2614" y="4458992"/>
            <a:ext cx="971148" cy="1294864"/>
          </a:xfrm>
          <a:prstGeom prst="rect">
            <a:avLst/>
          </a:prstGeom>
          <a:noFill/>
          <a:ln w="12700">
            <a:solidFill>
              <a:srgbClr val="005392"/>
            </a:solidFill>
          </a:ln>
          <a:extLst>
            <a:ext uri="{909E8E84-426E-40DD-AFC4-6F175D3DCCD1}">
              <a14:hiddenFill xmlns:a14="http://schemas.microsoft.com/office/drawing/2010/main">
                <a:solidFill>
                  <a:srgbClr val="FFFFFF"/>
                </a:solidFill>
              </a14:hiddenFill>
            </a:ext>
          </a:extLst>
        </p:spPr>
      </p:pic>
      <p:pic>
        <p:nvPicPr>
          <p:cNvPr id="1028" name="Picture 4" descr="WILLEMSE, Dominiek">
            <a:extLst>
              <a:ext uri="{FF2B5EF4-FFF2-40B4-BE49-F238E27FC236}">
                <a16:creationId xmlns:a16="http://schemas.microsoft.com/office/drawing/2014/main" id="{00F4085C-24BC-576E-03F0-4E32A5C754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8913" y="4390662"/>
            <a:ext cx="1022396" cy="1363194"/>
          </a:xfrm>
          <a:prstGeom prst="rect">
            <a:avLst/>
          </a:prstGeom>
          <a:noFill/>
          <a:ln w="12700">
            <a:solidFill>
              <a:srgbClr val="00539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7" grpId="0" animBg="1"/>
      <p:bldP spid="10" grpId="0" animBg="1"/>
      <p:bldP spid="12" grpId="0" animBg="1"/>
      <p:bldP spid="13" grpId="0" animBg="1"/>
      <p:bldP spid="14" grpId="0" animBg="1"/>
      <p:bldP spid="16" grpId="0" animBg="1"/>
      <p:bldP spid="17" grpId="0" animBg="1"/>
      <p:bldP spid="18" grpId="0" animBg="1"/>
      <p:bldP spid="21"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6" name="Rectangle 3">
            <a:extLst>
              <a:ext uri="{FF2B5EF4-FFF2-40B4-BE49-F238E27FC236}">
                <a16:creationId xmlns:a16="http://schemas.microsoft.com/office/drawing/2014/main" id="{C2EE5C01-D0DD-136B-2DDC-808EBF481696}"/>
              </a:ext>
            </a:extLst>
          </p:cNvPr>
          <p:cNvSpPr txBox="1">
            <a:spLocks noChangeArrowheads="1"/>
          </p:cNvSpPr>
          <p:nvPr/>
        </p:nvSpPr>
        <p:spPr bwMode="auto">
          <a:xfrm>
            <a:off x="469557" y="3232673"/>
            <a:ext cx="8348133" cy="32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Aft>
                <a:spcPts val="1800"/>
              </a:spcAft>
              <a:buClr>
                <a:srgbClr val="58585A"/>
              </a:buClr>
              <a:buSzPct val="120000"/>
              <a:buFont typeface="Wingdings" panose="05000000000000000000" pitchFamily="2" charset="2"/>
              <a:buChar char="Ø"/>
            </a:pPr>
            <a:r>
              <a:rPr lang="en-US" altLang="en-US" sz="2800" b="1" dirty="0">
                <a:solidFill>
                  <a:srgbClr val="675D58"/>
                </a:solidFill>
                <a:latin typeface="Georgia" panose="02040502050405020303" pitchFamily="18" charset="0"/>
              </a:rPr>
              <a:t>District Grants</a:t>
            </a:r>
          </a:p>
          <a:p>
            <a:pPr lvl="1">
              <a:spcAft>
                <a:spcPts val="1800"/>
              </a:spcAft>
              <a:buClr>
                <a:srgbClr val="58585A"/>
              </a:buClr>
              <a:buSzPct val="120000"/>
              <a:buFont typeface="Wingdings" panose="05000000000000000000" pitchFamily="2" charset="2"/>
              <a:buChar char="Ø"/>
            </a:pPr>
            <a:endParaRPr lang="en-US" altLang="en-US" sz="2800" b="1" dirty="0">
              <a:solidFill>
                <a:srgbClr val="675D58"/>
              </a:solidFill>
              <a:latin typeface="Georgia" panose="02040502050405020303" pitchFamily="18" charset="0"/>
            </a:endParaRPr>
          </a:p>
          <a:p>
            <a:pPr lvl="1">
              <a:spcAft>
                <a:spcPts val="1800"/>
              </a:spcAft>
              <a:buClr>
                <a:srgbClr val="58585A"/>
              </a:buClr>
              <a:buSzPct val="120000"/>
              <a:buFont typeface="Wingdings" panose="05000000000000000000" pitchFamily="2" charset="2"/>
              <a:buChar char="Ø"/>
            </a:pPr>
            <a:r>
              <a:rPr lang="en-US" altLang="en-US" sz="2800" b="1" dirty="0">
                <a:solidFill>
                  <a:srgbClr val="675D58"/>
                </a:solidFill>
                <a:latin typeface="Georgia" panose="02040502050405020303" pitchFamily="18" charset="0"/>
              </a:rPr>
              <a:t>Global Grants</a:t>
            </a:r>
          </a:p>
          <a:p>
            <a:pPr lvl="1">
              <a:spcBef>
                <a:spcPts val="600"/>
              </a:spcBef>
              <a:spcAft>
                <a:spcPts val="800"/>
              </a:spcAft>
              <a:buClr>
                <a:srgbClr val="58585A"/>
              </a:buClr>
              <a:buSzPct val="120000"/>
              <a:buFont typeface="Wingdings" panose="05000000000000000000" pitchFamily="2" charset="2"/>
              <a:buChar char="Ø"/>
            </a:pPr>
            <a:endParaRPr lang="en-US" sz="3200" b="1" dirty="0">
              <a:solidFill>
                <a:srgbClr val="675D58"/>
              </a:solidFill>
              <a:latin typeface="Georgia" panose="02040502050405020303" pitchFamily="18" charset="0"/>
            </a:endParaRPr>
          </a:p>
          <a:p>
            <a:pPr lvl="1">
              <a:spcAft>
                <a:spcPts val="800"/>
              </a:spcAft>
              <a:buClr>
                <a:srgbClr val="58585A"/>
              </a:buClr>
              <a:buSzPct val="120000"/>
              <a:buFont typeface="Wingdings" panose="05000000000000000000" pitchFamily="2" charset="2"/>
              <a:buChar char="Ø"/>
            </a:pPr>
            <a:endParaRPr lang="en-US" altLang="en-US" sz="3200" b="1" dirty="0">
              <a:solidFill>
                <a:srgbClr val="675D58"/>
              </a:solidFill>
              <a:latin typeface="Georgia" panose="02040502050405020303" pitchFamily="18" charset="0"/>
            </a:endParaRPr>
          </a:p>
        </p:txBody>
      </p:sp>
      <p:pic>
        <p:nvPicPr>
          <p:cNvPr id="16" name="Picture 15">
            <a:extLst>
              <a:ext uri="{FF2B5EF4-FFF2-40B4-BE49-F238E27FC236}">
                <a16:creationId xmlns:a16="http://schemas.microsoft.com/office/drawing/2014/main" id="{9744C340-B385-3427-6477-FC56FFB588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02305" y="2415850"/>
            <a:ext cx="6050221" cy="3660933"/>
          </a:xfrm>
          <a:prstGeom prst="rect">
            <a:avLst/>
          </a:prstGeom>
        </p:spPr>
      </p:pic>
      <p:sp>
        <p:nvSpPr>
          <p:cNvPr id="7" name="Rectangle 3">
            <a:extLst>
              <a:ext uri="{FF2B5EF4-FFF2-40B4-BE49-F238E27FC236}">
                <a16:creationId xmlns:a16="http://schemas.microsoft.com/office/drawing/2014/main" id="{506B5BA2-BE87-A4C1-81E7-2345E7B66474}"/>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spTree>
    <p:extLst>
      <p:ext uri="{BB962C8B-B14F-4D97-AF65-F5344CB8AC3E}">
        <p14:creationId xmlns:p14="http://schemas.microsoft.com/office/powerpoint/2010/main" val="23187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75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8" y="252658"/>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4" name="Rectangle 3">
            <a:extLst>
              <a:ext uri="{FF2B5EF4-FFF2-40B4-BE49-F238E27FC236}">
                <a16:creationId xmlns:a16="http://schemas.microsoft.com/office/drawing/2014/main" id="{A6A31C28-22B1-6C62-FB19-F36FB80FE9AE}"/>
              </a:ext>
            </a:extLst>
          </p:cNvPr>
          <p:cNvSpPr txBox="1">
            <a:spLocks noChangeArrowheads="1"/>
          </p:cNvSpPr>
          <p:nvPr/>
        </p:nvSpPr>
        <p:spPr bwMode="auto">
          <a:xfrm>
            <a:off x="1991247" y="1385264"/>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graphicFrame>
        <p:nvGraphicFramePr>
          <p:cNvPr id="5" name="Chart 4">
            <a:extLst>
              <a:ext uri="{FF2B5EF4-FFF2-40B4-BE49-F238E27FC236}">
                <a16:creationId xmlns:a16="http://schemas.microsoft.com/office/drawing/2014/main" id="{1B7E9BEC-A4B7-A951-3B78-7B2EFC3E9C74}"/>
              </a:ext>
            </a:extLst>
          </p:cNvPr>
          <p:cNvGraphicFramePr/>
          <p:nvPr>
            <p:extLst>
              <p:ext uri="{D42A27DB-BD31-4B8C-83A1-F6EECF244321}">
                <p14:modId xmlns:p14="http://schemas.microsoft.com/office/powerpoint/2010/main" val="3952087813"/>
              </p:ext>
            </p:extLst>
          </p:nvPr>
        </p:nvGraphicFramePr>
        <p:xfrm>
          <a:off x="44725" y="2178980"/>
          <a:ext cx="12102548" cy="4563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03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301302"/>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7" name="Rectangle 3">
            <a:extLst>
              <a:ext uri="{FF2B5EF4-FFF2-40B4-BE49-F238E27FC236}">
                <a16:creationId xmlns:a16="http://schemas.microsoft.com/office/drawing/2014/main" id="{506B5BA2-BE87-A4C1-81E7-2345E7B66474}"/>
              </a:ext>
            </a:extLst>
          </p:cNvPr>
          <p:cNvSpPr txBox="1">
            <a:spLocks noChangeArrowheads="1"/>
          </p:cNvSpPr>
          <p:nvPr/>
        </p:nvSpPr>
        <p:spPr bwMode="auto">
          <a:xfrm>
            <a:off x="1991248" y="1405848"/>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sp>
        <p:nvSpPr>
          <p:cNvPr id="3" name="Rectangle 3">
            <a:extLst>
              <a:ext uri="{FF2B5EF4-FFF2-40B4-BE49-F238E27FC236}">
                <a16:creationId xmlns:a16="http://schemas.microsoft.com/office/drawing/2014/main" id="{6E63E121-5AE7-7899-65F3-89838A2FF3C2}"/>
              </a:ext>
            </a:extLst>
          </p:cNvPr>
          <p:cNvSpPr txBox="1">
            <a:spLocks noChangeArrowheads="1"/>
          </p:cNvSpPr>
          <p:nvPr/>
        </p:nvSpPr>
        <p:spPr bwMode="auto">
          <a:xfrm>
            <a:off x="4305638" y="3384094"/>
            <a:ext cx="7137699" cy="3231654"/>
          </a:xfrm>
          <a:prstGeom prst="rect">
            <a:avLst/>
          </a:prstGeom>
        </p:spPr>
        <p:txBody>
          <a:bodyPr wrap="square">
            <a:spAutoFit/>
          </a:bodyPr>
          <a:lstStyle>
            <a:defPPr>
              <a:defRPr lang="en-US"/>
            </a:defPPr>
            <a:lvl1pPr marL="395288" indent="-395288">
              <a:spcAft>
                <a:spcPts val="2200"/>
              </a:spcAft>
              <a:buFont typeface="Wingdings" panose="05000000000000000000" pitchFamily="2" charset="2"/>
              <a:buChar char="Ø"/>
              <a:defRPr sz="2500">
                <a:solidFill>
                  <a:schemeClr val="bg1"/>
                </a:solidFill>
              </a:defRPr>
            </a:lvl1pPr>
          </a:lstStyle>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De Clubs en Rotarians die de projecten plannen en uitvoeren</a:t>
            </a: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De Rotary districten die bij de toewijzing van Grants betrokken zijn</a:t>
            </a: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De Rotary Foundation die Grant-aanvragen controleert</a:t>
            </a:r>
          </a:p>
          <a:p>
            <a:pPr marL="800100" lvl="1" indent="-342900">
              <a:buFont typeface="Wingdings" panose="05000000000000000000" pitchFamily="2" charset="2"/>
              <a:buChar char="Ø"/>
            </a:pPr>
            <a:endParaRPr lang="nl-NL" altLang="en-US" sz="2400" dirty="0">
              <a:solidFill>
                <a:schemeClr val="tx1">
                  <a:lumMod val="65000"/>
                  <a:lumOff val="35000"/>
                </a:schemeClr>
              </a:solidFill>
            </a:endParaRPr>
          </a:p>
        </p:txBody>
      </p:sp>
      <p:sp>
        <p:nvSpPr>
          <p:cNvPr id="8" name="Rectangle 7">
            <a:extLst>
              <a:ext uri="{FF2B5EF4-FFF2-40B4-BE49-F238E27FC236}">
                <a16:creationId xmlns:a16="http://schemas.microsoft.com/office/drawing/2014/main" id="{DDBE6FC6-D588-CF13-9CEA-9C64B24178ED}"/>
              </a:ext>
            </a:extLst>
          </p:cNvPr>
          <p:cNvSpPr/>
          <p:nvPr/>
        </p:nvSpPr>
        <p:spPr>
          <a:xfrm>
            <a:off x="2898415" y="2294395"/>
            <a:ext cx="6774996" cy="630942"/>
          </a:xfrm>
          <a:prstGeom prst="rect">
            <a:avLst/>
          </a:prstGeom>
        </p:spPr>
        <p:txBody>
          <a:bodyPr wrap="square">
            <a:spAutoFit/>
          </a:bodyPr>
          <a:lstStyle/>
          <a:p>
            <a:pPr algn="ctr"/>
            <a:r>
              <a:rPr lang="en-US" altLang="en-US" sz="3400" b="1" dirty="0" err="1">
                <a:solidFill>
                  <a:srgbClr val="0070C0"/>
                </a:solidFill>
              </a:rPr>
              <a:t>Drie</a:t>
            </a:r>
            <a:r>
              <a:rPr lang="en-US" altLang="en-US" sz="3400" b="1" dirty="0">
                <a:solidFill>
                  <a:srgbClr val="0070C0"/>
                </a:solidFill>
              </a:rPr>
              <a:t> </a:t>
            </a:r>
            <a:r>
              <a:rPr lang="en-US" altLang="en-US" sz="3400" b="1" dirty="0" err="1">
                <a:solidFill>
                  <a:srgbClr val="0070C0"/>
                </a:solidFill>
              </a:rPr>
              <a:t>controleniveaus</a:t>
            </a:r>
            <a:r>
              <a:rPr lang="en-US" altLang="en-US" sz="3400" b="1" dirty="0">
                <a:solidFill>
                  <a:srgbClr val="0070C0"/>
                </a:solidFill>
              </a:rPr>
              <a:t>:</a:t>
            </a:r>
            <a:endParaRPr lang="en-US" sz="3400" dirty="0">
              <a:solidFill>
                <a:srgbClr val="0070C0"/>
              </a:solidFill>
            </a:endParaRPr>
          </a:p>
        </p:txBody>
      </p:sp>
      <p:pic>
        <p:nvPicPr>
          <p:cNvPr id="9" name="Picture 2">
            <a:extLst>
              <a:ext uri="{FF2B5EF4-FFF2-40B4-BE49-F238E27FC236}">
                <a16:creationId xmlns:a16="http://schemas.microsoft.com/office/drawing/2014/main" id="{E919930A-DBDB-246C-AC97-D1257E74ED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47214" y="3384094"/>
            <a:ext cx="3416504" cy="273199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64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40547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7" name="Rectangle 3">
            <a:extLst>
              <a:ext uri="{FF2B5EF4-FFF2-40B4-BE49-F238E27FC236}">
                <a16:creationId xmlns:a16="http://schemas.microsoft.com/office/drawing/2014/main" id="{506B5BA2-BE87-A4C1-81E7-2345E7B66474}"/>
              </a:ext>
            </a:extLst>
          </p:cNvPr>
          <p:cNvSpPr txBox="1">
            <a:spLocks noChangeArrowheads="1"/>
          </p:cNvSpPr>
          <p:nvPr/>
        </p:nvSpPr>
        <p:spPr bwMode="auto">
          <a:xfrm>
            <a:off x="1991248" y="141742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sp>
        <p:nvSpPr>
          <p:cNvPr id="3" name="Rectangle 3">
            <a:extLst>
              <a:ext uri="{FF2B5EF4-FFF2-40B4-BE49-F238E27FC236}">
                <a16:creationId xmlns:a16="http://schemas.microsoft.com/office/drawing/2014/main" id="{6E63E121-5AE7-7899-65F3-89838A2FF3C2}"/>
              </a:ext>
            </a:extLst>
          </p:cNvPr>
          <p:cNvSpPr txBox="1">
            <a:spLocks noChangeArrowheads="1"/>
          </p:cNvSpPr>
          <p:nvPr/>
        </p:nvSpPr>
        <p:spPr bwMode="auto">
          <a:xfrm>
            <a:off x="4089738" y="3416209"/>
            <a:ext cx="7439148" cy="3200876"/>
          </a:xfrm>
          <a:prstGeom prst="rect">
            <a:avLst/>
          </a:prstGeom>
        </p:spPr>
        <p:txBody>
          <a:bodyPr wrap="square">
            <a:spAutoFit/>
          </a:bodyPr>
          <a:lstStyle>
            <a:defPPr>
              <a:defRPr lang="en-US"/>
            </a:defPPr>
            <a:lvl1pPr marL="395288" indent="-395288">
              <a:spcAft>
                <a:spcPts val="2200"/>
              </a:spcAft>
              <a:buFont typeface="Wingdings" panose="05000000000000000000" pitchFamily="2" charset="2"/>
              <a:buChar char="Ø"/>
              <a:defRPr sz="2500">
                <a:solidFill>
                  <a:schemeClr val="bg1"/>
                </a:solidFill>
              </a:defRPr>
            </a:lvl1pPr>
          </a:lstStyle>
          <a:p>
            <a:pPr lvl="1">
              <a:spcAft>
                <a:spcPts val="1200"/>
              </a:spcAft>
            </a:pPr>
            <a:r>
              <a:rPr lang="nl-NL" altLang="en-US" sz="2800" b="1" dirty="0">
                <a:solidFill>
                  <a:schemeClr val="tx1">
                    <a:lumMod val="65000"/>
                    <a:lumOff val="35000"/>
                  </a:schemeClr>
                </a:solidFill>
              </a:rPr>
              <a:t>Strenge kwaliteitscriteria voor Global Grants</a:t>
            </a:r>
            <a:endParaRPr lang="nl-NL" sz="2800" dirty="0">
              <a:solidFill>
                <a:schemeClr val="tx1">
                  <a:lumMod val="65000"/>
                  <a:lumOff val="35000"/>
                </a:schemeClr>
              </a:solidFill>
            </a:endParaRP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Planning</a:t>
            </a: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Impact &amp; Duurzaamheid</a:t>
            </a: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Financiële rapportage</a:t>
            </a:r>
          </a:p>
          <a:p>
            <a:pPr marL="800100" lvl="1" indent="-342900">
              <a:spcAft>
                <a:spcPts val="1200"/>
              </a:spcAft>
              <a:buFont typeface="Wingdings" panose="05000000000000000000" pitchFamily="2" charset="2"/>
              <a:buChar char="Ø"/>
            </a:pPr>
            <a:r>
              <a:rPr lang="nl-NL" altLang="en-US" sz="2500" dirty="0">
                <a:solidFill>
                  <a:schemeClr val="tx1">
                    <a:lumMod val="65000"/>
                    <a:lumOff val="35000"/>
                  </a:schemeClr>
                </a:solidFill>
              </a:rPr>
              <a:t>Projectcontroles en audits</a:t>
            </a:r>
          </a:p>
          <a:p>
            <a:pPr marL="800100" lvl="1" indent="-342900">
              <a:buFont typeface="Wingdings" panose="05000000000000000000" pitchFamily="2" charset="2"/>
              <a:buChar char="Ø"/>
            </a:pPr>
            <a:endParaRPr lang="nl-NL" altLang="en-US" sz="2400" dirty="0">
              <a:solidFill>
                <a:schemeClr val="tx1">
                  <a:lumMod val="65000"/>
                  <a:lumOff val="35000"/>
                </a:schemeClr>
              </a:solidFill>
            </a:endParaRPr>
          </a:p>
        </p:txBody>
      </p:sp>
      <p:sp>
        <p:nvSpPr>
          <p:cNvPr id="8" name="Rectangle 7">
            <a:extLst>
              <a:ext uri="{FF2B5EF4-FFF2-40B4-BE49-F238E27FC236}">
                <a16:creationId xmlns:a16="http://schemas.microsoft.com/office/drawing/2014/main" id="{DDBE6FC6-D588-CF13-9CEA-9C64B24178ED}"/>
              </a:ext>
            </a:extLst>
          </p:cNvPr>
          <p:cNvSpPr/>
          <p:nvPr/>
        </p:nvSpPr>
        <p:spPr>
          <a:xfrm>
            <a:off x="2898415" y="2329115"/>
            <a:ext cx="6774996" cy="630942"/>
          </a:xfrm>
          <a:prstGeom prst="rect">
            <a:avLst/>
          </a:prstGeom>
        </p:spPr>
        <p:txBody>
          <a:bodyPr wrap="square">
            <a:spAutoFit/>
          </a:bodyPr>
          <a:lstStyle/>
          <a:p>
            <a:pPr algn="ctr"/>
            <a:r>
              <a:rPr lang="en-US" altLang="en-US" sz="3400" b="1" dirty="0" err="1">
                <a:solidFill>
                  <a:srgbClr val="0070C0"/>
                </a:solidFill>
              </a:rPr>
              <a:t>Drie</a:t>
            </a:r>
            <a:r>
              <a:rPr lang="en-US" altLang="en-US" sz="3400" b="1" dirty="0">
                <a:solidFill>
                  <a:srgbClr val="0070C0"/>
                </a:solidFill>
              </a:rPr>
              <a:t> </a:t>
            </a:r>
            <a:r>
              <a:rPr lang="en-US" altLang="en-US" sz="3400" b="1" dirty="0" err="1">
                <a:solidFill>
                  <a:srgbClr val="0070C0"/>
                </a:solidFill>
              </a:rPr>
              <a:t>controleniveaus</a:t>
            </a:r>
            <a:r>
              <a:rPr lang="en-US" altLang="en-US" sz="3400" b="1" dirty="0">
                <a:solidFill>
                  <a:srgbClr val="0070C0"/>
                </a:solidFill>
              </a:rPr>
              <a:t>:</a:t>
            </a:r>
            <a:endParaRPr lang="en-US" sz="3400" dirty="0">
              <a:solidFill>
                <a:srgbClr val="0070C0"/>
              </a:solidFill>
            </a:endParaRPr>
          </a:p>
        </p:txBody>
      </p:sp>
      <p:pic>
        <p:nvPicPr>
          <p:cNvPr id="9" name="Picture 2">
            <a:extLst>
              <a:ext uri="{FF2B5EF4-FFF2-40B4-BE49-F238E27FC236}">
                <a16:creationId xmlns:a16="http://schemas.microsoft.com/office/drawing/2014/main" id="{E919930A-DBDB-246C-AC97-D1257E74ED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47214" y="3488262"/>
            <a:ext cx="3416504" cy="2731992"/>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598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E7B580D-B859-9A6B-6412-1EBC29F00675}"/>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pic>
        <p:nvPicPr>
          <p:cNvPr id="25" name="Picture 24">
            <a:extLst>
              <a:ext uri="{FF2B5EF4-FFF2-40B4-BE49-F238E27FC236}">
                <a16:creationId xmlns:a16="http://schemas.microsoft.com/office/drawing/2014/main" id="{76FD16E7-A5CC-AD21-02B9-00C599C8045F}"/>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3194326" y="3233749"/>
            <a:ext cx="3330627" cy="1435894"/>
          </a:xfrm>
          <a:prstGeom prst="rect">
            <a:avLst/>
          </a:prstGeom>
          <a:ln w="19050">
            <a:solidFill>
              <a:srgbClr val="0070C0"/>
            </a:solidFill>
          </a:ln>
        </p:spPr>
      </p:pic>
      <p:pic>
        <p:nvPicPr>
          <p:cNvPr id="32" name="Picture 31" descr="A blue background with text&#10;&#10;Description automatically generated">
            <a:extLst>
              <a:ext uri="{FF2B5EF4-FFF2-40B4-BE49-F238E27FC236}">
                <a16:creationId xmlns:a16="http://schemas.microsoft.com/office/drawing/2014/main" id="{5605F760-B4F9-C45E-4E8E-6372F2C4092D}"/>
              </a:ext>
            </a:extLst>
          </p:cNvPr>
          <p:cNvPicPr>
            <a:picLocks noChangeAspect="1"/>
          </p:cNvPicPr>
          <p:nvPr/>
        </p:nvPicPr>
        <p:blipFill>
          <a:blip r:embed="rId5"/>
          <a:stretch>
            <a:fillRect/>
          </a:stretch>
        </p:blipFill>
        <p:spPr>
          <a:xfrm>
            <a:off x="2788418" y="1651547"/>
            <a:ext cx="6096000" cy="1143000"/>
          </a:xfrm>
          <a:prstGeom prst="rect">
            <a:avLst/>
          </a:prstGeom>
          <a:ln w="19050">
            <a:solidFill>
              <a:srgbClr val="0070C0"/>
            </a:solidFill>
          </a:ln>
        </p:spPr>
      </p:pic>
      <p:pic>
        <p:nvPicPr>
          <p:cNvPr id="24" name="Picture 23">
            <a:extLst>
              <a:ext uri="{FF2B5EF4-FFF2-40B4-BE49-F238E27FC236}">
                <a16:creationId xmlns:a16="http://schemas.microsoft.com/office/drawing/2014/main" id="{9A826641-D1C2-E662-BB0B-D811F3F6900C}"/>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3542670" y="1438187"/>
            <a:ext cx="6905768" cy="5254388"/>
          </a:xfrm>
          <a:prstGeom prst="rect">
            <a:avLst/>
          </a:prstGeom>
        </p:spPr>
      </p:pic>
      <p:pic>
        <p:nvPicPr>
          <p:cNvPr id="23" name="Picture 22">
            <a:extLst>
              <a:ext uri="{FF2B5EF4-FFF2-40B4-BE49-F238E27FC236}">
                <a16:creationId xmlns:a16="http://schemas.microsoft.com/office/drawing/2014/main" id="{4DBF0AF5-30CD-1E7C-99A5-21AD299742ED}"/>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a:ext>
            </a:extLst>
          </a:blip>
          <a:srcRect t="-1832" r="-1359"/>
          <a:stretch/>
        </p:blipFill>
        <p:spPr>
          <a:xfrm>
            <a:off x="3972678" y="1238246"/>
            <a:ext cx="7038183" cy="5244893"/>
          </a:xfrm>
          <a:prstGeom prst="rect">
            <a:avLst/>
          </a:prstGeom>
        </p:spPr>
      </p:pic>
      <p:sp>
        <p:nvSpPr>
          <p:cNvPr id="2" name="Rectangle 1">
            <a:extLst>
              <a:ext uri="{FF2B5EF4-FFF2-40B4-BE49-F238E27FC236}">
                <a16:creationId xmlns:a16="http://schemas.microsoft.com/office/drawing/2014/main" id="{B9B58910-04FE-F041-B23E-E6D77357CD21}"/>
              </a:ext>
            </a:extLst>
          </p:cNvPr>
          <p:cNvSpPr/>
          <p:nvPr/>
        </p:nvSpPr>
        <p:spPr>
          <a:xfrm flipV="1">
            <a:off x="0" y="0"/>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a:t>
            </a:r>
            <a:r>
              <a:rPr lang="en-US" sz="2400" dirty="0">
                <a:solidFill>
                  <a:srgbClr val="FFFFFF"/>
                </a:solidFill>
              </a:rPr>
              <a:t>– </a:t>
            </a:r>
            <a:r>
              <a:rPr lang="en-US" sz="2400" dirty="0" err="1">
                <a:solidFill>
                  <a:srgbClr val="FFFFFF"/>
                </a:solidFill>
              </a:rPr>
              <a:t>Voorbeeld</a:t>
            </a:r>
            <a:r>
              <a:rPr lang="en-US" sz="2400" dirty="0">
                <a:solidFill>
                  <a:srgbClr val="FFFFFF"/>
                </a:solidFill>
              </a:rPr>
              <a:t> Global Grant - IMPACT</a:t>
            </a:r>
            <a:endParaRPr lang="en-US" dirty="0">
              <a:solidFill>
                <a:srgbClr val="FFC000"/>
              </a:solidFill>
            </a:endParaRPr>
          </a:p>
        </p:txBody>
      </p:sp>
      <p:pic>
        <p:nvPicPr>
          <p:cNvPr id="26" name="Picture 25">
            <a:extLst>
              <a:ext uri="{FF2B5EF4-FFF2-40B4-BE49-F238E27FC236}">
                <a16:creationId xmlns:a16="http://schemas.microsoft.com/office/drawing/2014/main" id="{C9E9830C-6E2B-D0DB-F7FC-92D00CF02A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4159" y="3388061"/>
            <a:ext cx="1618805" cy="1061745"/>
          </a:xfrm>
          <a:prstGeom prst="rect">
            <a:avLst/>
          </a:prstGeom>
        </p:spPr>
      </p:pic>
      <p:pic>
        <p:nvPicPr>
          <p:cNvPr id="28" name="Picture 27">
            <a:extLst>
              <a:ext uri="{FF2B5EF4-FFF2-40B4-BE49-F238E27FC236}">
                <a16:creationId xmlns:a16="http://schemas.microsoft.com/office/drawing/2014/main" id="{04B50075-FE9F-EF40-4267-53AC3BD181A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811145" y="5058331"/>
            <a:ext cx="1297686" cy="1299410"/>
          </a:xfrm>
          <a:prstGeom prst="rect">
            <a:avLst/>
          </a:prstGeom>
        </p:spPr>
      </p:pic>
      <p:pic>
        <p:nvPicPr>
          <p:cNvPr id="29" name="Picture 28">
            <a:extLst>
              <a:ext uri="{FF2B5EF4-FFF2-40B4-BE49-F238E27FC236}">
                <a16:creationId xmlns:a16="http://schemas.microsoft.com/office/drawing/2014/main" id="{1B0C6CC6-6B78-E746-9F53-F5553DED292B}"/>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95396" y="5058331"/>
            <a:ext cx="1297686" cy="1299410"/>
          </a:xfrm>
          <a:prstGeom prst="rect">
            <a:avLst/>
          </a:prstGeom>
        </p:spPr>
      </p:pic>
      <p:pic>
        <p:nvPicPr>
          <p:cNvPr id="30" name="Picture 29">
            <a:extLst>
              <a:ext uri="{FF2B5EF4-FFF2-40B4-BE49-F238E27FC236}">
                <a16:creationId xmlns:a16="http://schemas.microsoft.com/office/drawing/2014/main" id="{D3D0FFC9-B45D-75E5-B08A-B6181627CF6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79092" y="1750794"/>
            <a:ext cx="903737" cy="968597"/>
          </a:xfrm>
          <a:prstGeom prst="rect">
            <a:avLst/>
          </a:prstGeom>
          <a:ln w="28575">
            <a:noFill/>
          </a:ln>
        </p:spPr>
      </p:pic>
    </p:spTree>
    <p:extLst>
      <p:ext uri="{BB962C8B-B14F-4D97-AF65-F5344CB8AC3E}">
        <p14:creationId xmlns:p14="http://schemas.microsoft.com/office/powerpoint/2010/main" val="7098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xit" presetSubtype="0" fill="hold" nodeType="withEffect">
                                  <p:stCondLst>
                                    <p:cond delay="0"/>
                                  </p:stCondLst>
                                  <p:childTnLst>
                                    <p:animEffect transition="out" filter="fade">
                                      <p:cBhvr>
                                        <p:cTn id="39" dur="250"/>
                                        <p:tgtEl>
                                          <p:spTgt spid="24"/>
                                        </p:tgtEl>
                                      </p:cBhvr>
                                    </p:animEffect>
                                    <p:set>
                                      <p:cBhvr>
                                        <p:cTn id="40" dur="1" fill="hold">
                                          <p:stCondLst>
                                            <p:cond delay="24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a:p>
            <a:endParaRPr lang="en-US" dirty="0">
              <a:solidFill>
                <a:srgbClr val="FFC000"/>
              </a:solidFill>
            </a:endParaRPr>
          </a:p>
        </p:txBody>
      </p:sp>
      <p:pic>
        <p:nvPicPr>
          <p:cNvPr id="3" name="Picture 2">
            <a:extLst>
              <a:ext uri="{FF2B5EF4-FFF2-40B4-BE49-F238E27FC236}">
                <a16:creationId xmlns:a16="http://schemas.microsoft.com/office/drawing/2014/main" id="{30C47E7D-CF02-3C50-19B6-84ABD015BD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91033" y="2957715"/>
            <a:ext cx="2787651" cy="340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20EA137F-95D1-87A8-F171-09CE5D35C6AB}"/>
              </a:ext>
            </a:extLst>
          </p:cNvPr>
          <p:cNvSpPr/>
          <p:nvPr/>
        </p:nvSpPr>
        <p:spPr>
          <a:xfrm>
            <a:off x="1413932" y="3643021"/>
            <a:ext cx="5076320" cy="1938992"/>
          </a:xfrm>
          <a:prstGeom prst="rect">
            <a:avLst/>
          </a:prstGeom>
        </p:spPr>
        <p:txBody>
          <a:bodyPr wrap="square">
            <a:spAutoFit/>
          </a:bodyPr>
          <a:lstStyle/>
          <a:p>
            <a:pPr marL="395288" indent="-395288">
              <a:spcAft>
                <a:spcPts val="1800"/>
              </a:spcAft>
              <a:buFont typeface="Wingdings" panose="05000000000000000000" pitchFamily="2" charset="2"/>
              <a:buChar char="Ø"/>
              <a:defRPr/>
            </a:pPr>
            <a:r>
              <a:rPr lang="en-US" altLang="en-US" sz="2000" dirty="0">
                <a:solidFill>
                  <a:srgbClr val="0070C0"/>
                </a:solidFill>
                <a:latin typeface="Georgia" panose="02040502050405020303" pitchFamily="18" charset="0"/>
              </a:rPr>
              <a:t>1985 – PolioPlus</a:t>
            </a:r>
          </a:p>
          <a:p>
            <a:pPr marL="395288" indent="-395288">
              <a:spcAft>
                <a:spcPts val="600"/>
              </a:spcAft>
              <a:buFont typeface="Wingdings" panose="05000000000000000000" pitchFamily="2" charset="2"/>
              <a:buChar char="Ø"/>
              <a:defRPr/>
            </a:pPr>
            <a:r>
              <a:rPr lang="en-US" altLang="en-US" sz="2000" dirty="0">
                <a:solidFill>
                  <a:srgbClr val="0070C0"/>
                </a:solidFill>
                <a:latin typeface="Georgia" panose="02040502050405020303" pitchFamily="18" charset="0"/>
              </a:rPr>
              <a:t>1988 – Global Polio Eradication Initiative</a:t>
            </a:r>
          </a:p>
          <a:p>
            <a:pPr marL="395288" indent="-395288">
              <a:spcAft>
                <a:spcPts val="1800"/>
              </a:spcAft>
              <a:buFont typeface="Calibri" panose="020F0502020204030204" pitchFamily="34" charset="0"/>
              <a:buChar char="→"/>
              <a:defRPr/>
            </a:pPr>
            <a:r>
              <a:rPr lang="en-US" sz="2000" dirty="0" err="1">
                <a:solidFill>
                  <a:srgbClr val="0070C0"/>
                </a:solidFill>
                <a:latin typeface="Georgia" panose="02040502050405020303" pitchFamily="18" charset="0"/>
              </a:rPr>
              <a:t>Samenwerking</a:t>
            </a:r>
            <a:r>
              <a:rPr lang="en-US" sz="2000" dirty="0">
                <a:solidFill>
                  <a:srgbClr val="0070C0"/>
                </a:solidFill>
                <a:latin typeface="Georgia" panose="02040502050405020303" pitchFamily="18" charset="0"/>
              </a:rPr>
              <a:t> met de WHO, UNICEF, Bill &amp; </a:t>
            </a:r>
            <a:r>
              <a:rPr lang="en-US" sz="2000" dirty="0" err="1">
                <a:solidFill>
                  <a:srgbClr val="0070C0"/>
                </a:solidFill>
                <a:latin typeface="Georgia" panose="02040502050405020303" pitchFamily="18" charset="0"/>
              </a:rPr>
              <a:t>Mellinda</a:t>
            </a:r>
            <a:r>
              <a:rPr lang="en-US" sz="2000" dirty="0">
                <a:solidFill>
                  <a:srgbClr val="0070C0"/>
                </a:solidFill>
                <a:latin typeface="Georgia" panose="02040502050405020303" pitchFamily="18" charset="0"/>
              </a:rPr>
              <a:t> Gates Foundation</a:t>
            </a:r>
          </a:p>
        </p:txBody>
      </p:sp>
      <p:sp>
        <p:nvSpPr>
          <p:cNvPr id="9" name="Rectangle 3">
            <a:extLst>
              <a:ext uri="{FF2B5EF4-FFF2-40B4-BE49-F238E27FC236}">
                <a16:creationId xmlns:a16="http://schemas.microsoft.com/office/drawing/2014/main" id="{4BB32FC9-2E8F-DB28-1A82-7B99A80727F5}"/>
              </a:ext>
            </a:extLst>
          </p:cNvPr>
          <p:cNvSpPr txBox="1">
            <a:spLocks noChangeArrowheads="1"/>
          </p:cNvSpPr>
          <p:nvPr/>
        </p:nvSpPr>
        <p:spPr bwMode="auto">
          <a:xfrm>
            <a:off x="684844" y="2789883"/>
            <a:ext cx="834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Aft>
                <a:spcPts val="1800"/>
              </a:spcAft>
              <a:buClr>
                <a:srgbClr val="58585A"/>
              </a:buClr>
              <a:buSzPct val="120000"/>
              <a:buFont typeface="Wingdings" panose="05000000000000000000" pitchFamily="2" charset="2"/>
              <a:buChar char="Ø"/>
            </a:pPr>
            <a:r>
              <a:rPr lang="en-US" altLang="en-US" sz="2800" b="1" dirty="0">
                <a:solidFill>
                  <a:srgbClr val="675D58"/>
                </a:solidFill>
                <a:latin typeface="Georgia" panose="02040502050405020303" pitchFamily="18" charset="0"/>
              </a:rPr>
              <a:t>PolioPlus Fund</a:t>
            </a:r>
          </a:p>
        </p:txBody>
      </p:sp>
      <p:sp>
        <p:nvSpPr>
          <p:cNvPr id="10" name="Rectangle 3">
            <a:extLst>
              <a:ext uri="{FF2B5EF4-FFF2-40B4-BE49-F238E27FC236}">
                <a16:creationId xmlns:a16="http://schemas.microsoft.com/office/drawing/2014/main" id="{4FBF86D1-9F5F-D64A-BD7A-87A00EA0C8DB}"/>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spTree>
    <p:extLst>
      <p:ext uri="{BB962C8B-B14F-4D97-AF65-F5344CB8AC3E}">
        <p14:creationId xmlns:p14="http://schemas.microsoft.com/office/powerpoint/2010/main" val="24074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6" name="Rectangle 3">
            <a:extLst>
              <a:ext uri="{FF2B5EF4-FFF2-40B4-BE49-F238E27FC236}">
                <a16:creationId xmlns:a16="http://schemas.microsoft.com/office/drawing/2014/main" id="{C2EE5C01-D0DD-136B-2DDC-808EBF481696}"/>
              </a:ext>
            </a:extLst>
          </p:cNvPr>
          <p:cNvSpPr txBox="1">
            <a:spLocks noChangeArrowheads="1"/>
          </p:cNvSpPr>
          <p:nvPr/>
        </p:nvSpPr>
        <p:spPr bwMode="auto">
          <a:xfrm>
            <a:off x="684844" y="2789883"/>
            <a:ext cx="8348133" cy="187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nSpc>
                <a:spcPct val="90000"/>
              </a:lnSpc>
              <a:spcBef>
                <a:spcPts val="900"/>
              </a:spcBef>
              <a:spcAft>
                <a:spcPts val="1800"/>
              </a:spcAft>
              <a:buClr>
                <a:srgbClr val="58585A"/>
              </a:buClr>
              <a:buSzPct val="120000"/>
              <a:buFont typeface="Wingdings" panose="05000000000000000000" pitchFamily="2" charset="2"/>
              <a:buChar char="Ø"/>
            </a:pPr>
            <a:r>
              <a:rPr lang="fr-FR" sz="2800" b="1" dirty="0" err="1">
                <a:solidFill>
                  <a:srgbClr val="675D58"/>
                </a:solidFill>
                <a:latin typeface="Georgia" panose="02040502050405020303" pitchFamily="18" charset="0"/>
              </a:rPr>
              <a:t>Disaster</a:t>
            </a:r>
            <a:r>
              <a:rPr lang="fr-FR" sz="2800" b="1" dirty="0">
                <a:solidFill>
                  <a:srgbClr val="675D58"/>
                </a:solidFill>
                <a:latin typeface="Georgia" panose="02040502050405020303" pitchFamily="18" charset="0"/>
              </a:rPr>
              <a:t> </a:t>
            </a:r>
            <a:r>
              <a:rPr lang="fr-FR" sz="2800" b="1" dirty="0" err="1">
                <a:solidFill>
                  <a:srgbClr val="675D58"/>
                </a:solidFill>
                <a:latin typeface="Georgia" panose="02040502050405020303" pitchFamily="18" charset="0"/>
              </a:rPr>
              <a:t>Response</a:t>
            </a:r>
            <a:r>
              <a:rPr lang="fr-FR" sz="2800" b="1" dirty="0">
                <a:solidFill>
                  <a:srgbClr val="675D58"/>
                </a:solidFill>
                <a:latin typeface="Georgia" panose="02040502050405020303" pitchFamily="18" charset="0"/>
              </a:rPr>
              <a:t> Grants</a:t>
            </a:r>
          </a:p>
          <a:p>
            <a:pPr marL="171450" lvl="1" indent="0">
              <a:spcBef>
                <a:spcPts val="600"/>
              </a:spcBef>
              <a:spcAft>
                <a:spcPts val="800"/>
              </a:spcAft>
              <a:buClr>
                <a:srgbClr val="58585A"/>
              </a:buClr>
              <a:buSzPct val="120000"/>
            </a:pPr>
            <a:endParaRPr lang="en-US" sz="3200" b="1" dirty="0">
              <a:solidFill>
                <a:srgbClr val="675D58"/>
              </a:solidFill>
              <a:latin typeface="Georgia" panose="02040502050405020303" pitchFamily="18" charset="0"/>
            </a:endParaRPr>
          </a:p>
          <a:p>
            <a:pPr lvl="1">
              <a:spcAft>
                <a:spcPts val="800"/>
              </a:spcAft>
              <a:buClr>
                <a:srgbClr val="58585A"/>
              </a:buClr>
              <a:buSzPct val="120000"/>
              <a:buFont typeface="Wingdings" panose="05000000000000000000" pitchFamily="2" charset="2"/>
              <a:buChar char="Ø"/>
            </a:pPr>
            <a:endParaRPr lang="en-US" altLang="en-US" sz="3200" b="1" dirty="0">
              <a:solidFill>
                <a:srgbClr val="675D58"/>
              </a:solidFill>
              <a:latin typeface="Georgia" panose="02040502050405020303" pitchFamily="18" charset="0"/>
            </a:endParaRPr>
          </a:p>
        </p:txBody>
      </p:sp>
      <p:sp>
        <p:nvSpPr>
          <p:cNvPr id="9" name="Rectangle 3">
            <a:extLst>
              <a:ext uri="{FF2B5EF4-FFF2-40B4-BE49-F238E27FC236}">
                <a16:creationId xmlns:a16="http://schemas.microsoft.com/office/drawing/2014/main" id="{89430A61-8892-E0A6-4ECD-A355BBEAF13B}"/>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pic>
        <p:nvPicPr>
          <p:cNvPr id="3" name="Picture 2">
            <a:extLst>
              <a:ext uri="{FF2B5EF4-FFF2-40B4-BE49-F238E27FC236}">
                <a16:creationId xmlns:a16="http://schemas.microsoft.com/office/drawing/2014/main" id="{B9609FE1-69F0-B611-DB22-277D1EE29A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7314" y="4189849"/>
            <a:ext cx="3226795" cy="232761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9A9EE1-0A76-CA9B-1354-3EC36C40309A}"/>
              </a:ext>
            </a:extLst>
          </p:cNvPr>
          <p:cNvSpPr txBox="1"/>
          <p:nvPr/>
        </p:nvSpPr>
        <p:spPr>
          <a:xfrm>
            <a:off x="1361943" y="3618827"/>
            <a:ext cx="6096000" cy="2585323"/>
          </a:xfrm>
          <a:prstGeom prst="rect">
            <a:avLst/>
          </a:prstGeom>
          <a:noFill/>
        </p:spPr>
        <p:txBody>
          <a:bodyPr wrap="square">
            <a:spAutoFit/>
          </a:bodyPr>
          <a:lstStyle/>
          <a:p>
            <a:pPr marL="284163" indent="-284163">
              <a:spcAft>
                <a:spcPts val="1200"/>
              </a:spcAft>
              <a:buFont typeface="Arial" panose="020B0604020202020204" pitchFamily="34" charset="0"/>
              <a:buChar char="•"/>
            </a:pPr>
            <a:r>
              <a:rPr lang="nl-NL" sz="2200" dirty="0">
                <a:solidFill>
                  <a:srgbClr val="0070C0"/>
                </a:solidFill>
                <a:latin typeface="Georgia" panose="02040502050405020303" pitchFamily="18" charset="0"/>
              </a:rPr>
              <a:t>Grants voor districten voor een snelle respons bij rampen</a:t>
            </a:r>
          </a:p>
          <a:p>
            <a:pPr marL="284163" indent="-284163">
              <a:spcAft>
                <a:spcPts val="1200"/>
              </a:spcAft>
              <a:buFont typeface="Arial" panose="020B0604020202020204" pitchFamily="34" charset="0"/>
              <a:buChar char="•"/>
            </a:pPr>
            <a:r>
              <a:rPr lang="nl-NL" sz="2200" dirty="0">
                <a:solidFill>
                  <a:srgbClr val="0070C0"/>
                </a:solidFill>
                <a:latin typeface="Georgia" panose="02040502050405020303" pitchFamily="18" charset="0"/>
              </a:rPr>
              <a:t>COVID-19 in 2020</a:t>
            </a:r>
          </a:p>
          <a:p>
            <a:pPr marL="284163" indent="-284163">
              <a:spcAft>
                <a:spcPts val="1200"/>
              </a:spcAft>
              <a:buFont typeface="Arial" panose="020B0604020202020204" pitchFamily="34" charset="0"/>
              <a:buChar char="•"/>
            </a:pPr>
            <a:r>
              <a:rPr lang="nl-NL" sz="2200" dirty="0">
                <a:solidFill>
                  <a:srgbClr val="0070C0"/>
                </a:solidFill>
                <a:latin typeface="Georgia" panose="02040502050405020303" pitchFamily="18" charset="0"/>
              </a:rPr>
              <a:t>Overstromingen 2021</a:t>
            </a:r>
            <a:endParaRPr lang="en-US" sz="2200" dirty="0">
              <a:solidFill>
                <a:srgbClr val="0070C0"/>
              </a:solidFill>
              <a:latin typeface="Georgia" panose="02040502050405020303" pitchFamily="18" charset="0"/>
            </a:endParaRPr>
          </a:p>
          <a:p>
            <a:pPr marL="284163" indent="-284163">
              <a:spcAft>
                <a:spcPts val="1200"/>
              </a:spcAft>
              <a:buFont typeface="Arial" panose="020B0604020202020204" pitchFamily="34" charset="0"/>
              <a:buChar char="•"/>
            </a:pPr>
            <a:r>
              <a:rPr lang="nl-NL" sz="2200" dirty="0">
                <a:solidFill>
                  <a:srgbClr val="0070C0"/>
                </a:solidFill>
                <a:latin typeface="Georgia" panose="02040502050405020303" pitchFamily="18" charset="0"/>
              </a:rPr>
              <a:t>Hulp voor Oekraïense vluchtelingen </a:t>
            </a:r>
            <a:br>
              <a:rPr lang="nl-NL" sz="2200" dirty="0">
                <a:solidFill>
                  <a:srgbClr val="0070C0"/>
                </a:solidFill>
                <a:latin typeface="Georgia" panose="02040502050405020303" pitchFamily="18" charset="0"/>
              </a:rPr>
            </a:br>
            <a:r>
              <a:rPr lang="nl-NL" sz="2200" dirty="0">
                <a:solidFill>
                  <a:srgbClr val="0070C0"/>
                </a:solidFill>
                <a:latin typeface="Georgia" panose="02040502050405020303" pitchFamily="18" charset="0"/>
              </a:rPr>
              <a:t>in 2022 &amp; 2023</a:t>
            </a:r>
          </a:p>
        </p:txBody>
      </p:sp>
    </p:spTree>
    <p:extLst>
      <p:ext uri="{BB962C8B-B14F-4D97-AF65-F5344CB8AC3E}">
        <p14:creationId xmlns:p14="http://schemas.microsoft.com/office/powerpoint/2010/main" val="42339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10" name="Rectangle 3">
            <a:extLst>
              <a:ext uri="{FF2B5EF4-FFF2-40B4-BE49-F238E27FC236}">
                <a16:creationId xmlns:a16="http://schemas.microsoft.com/office/drawing/2014/main" id="{E05091CC-8D66-D350-F2A5-4140AF12E3F9}"/>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grpSp>
        <p:nvGrpSpPr>
          <p:cNvPr id="12" name="Group 11">
            <a:extLst>
              <a:ext uri="{FF2B5EF4-FFF2-40B4-BE49-F238E27FC236}">
                <a16:creationId xmlns:a16="http://schemas.microsoft.com/office/drawing/2014/main" id="{3D8A5A4C-7B92-0E75-5B4F-AB7F0473000A}"/>
              </a:ext>
            </a:extLst>
          </p:cNvPr>
          <p:cNvGrpSpPr/>
          <p:nvPr/>
        </p:nvGrpSpPr>
        <p:grpSpPr>
          <a:xfrm>
            <a:off x="735775" y="2858317"/>
            <a:ext cx="10991788" cy="3699333"/>
            <a:chOff x="735775" y="2858317"/>
            <a:chExt cx="10991788" cy="3699333"/>
          </a:xfrm>
        </p:grpSpPr>
        <p:sp>
          <p:nvSpPr>
            <p:cNvPr id="6" name="Rectangle 3">
              <a:extLst>
                <a:ext uri="{FF2B5EF4-FFF2-40B4-BE49-F238E27FC236}">
                  <a16:creationId xmlns:a16="http://schemas.microsoft.com/office/drawing/2014/main" id="{C2EE5C01-D0DD-136B-2DDC-808EBF481696}"/>
                </a:ext>
              </a:extLst>
            </p:cNvPr>
            <p:cNvSpPr txBox="1">
              <a:spLocks noChangeArrowheads="1"/>
            </p:cNvSpPr>
            <p:nvPr/>
          </p:nvSpPr>
          <p:spPr bwMode="auto">
            <a:xfrm>
              <a:off x="735775" y="2858317"/>
              <a:ext cx="8348133" cy="220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nSpc>
                  <a:spcPct val="90000"/>
                </a:lnSpc>
                <a:spcBef>
                  <a:spcPts val="900"/>
                </a:spcBef>
                <a:spcAft>
                  <a:spcPts val="1800"/>
                </a:spcAft>
                <a:buClr>
                  <a:srgbClr val="58585A"/>
                </a:buClr>
                <a:buSzPct val="120000"/>
                <a:buFont typeface="Wingdings" panose="05000000000000000000" pitchFamily="2" charset="2"/>
                <a:buChar char="Ø"/>
              </a:pPr>
              <a:r>
                <a:rPr lang="en-US" altLang="en-US" sz="2700" b="1" dirty="0">
                  <a:solidFill>
                    <a:srgbClr val="675D58"/>
                  </a:solidFill>
                  <a:latin typeface="Georgia" panose="02040502050405020303" pitchFamily="18" charset="0"/>
                </a:rPr>
                <a:t>Grants </a:t>
              </a:r>
              <a:r>
                <a:rPr lang="en-US" altLang="en-US" sz="2700" b="1" dirty="0" err="1">
                  <a:solidFill>
                    <a:srgbClr val="675D58"/>
                  </a:solidFill>
                  <a:latin typeface="Georgia" panose="02040502050405020303" pitchFamily="18" charset="0"/>
                </a:rPr>
                <a:t>voor</a:t>
              </a:r>
              <a:r>
                <a:rPr lang="en-US" altLang="en-US" sz="2700" b="1" dirty="0">
                  <a:solidFill>
                    <a:srgbClr val="675D58"/>
                  </a:solidFill>
                  <a:latin typeface="Georgia" panose="02040502050405020303" pitchFamily="18" charset="0"/>
                </a:rPr>
                <a:t> de Rotary Peace Centers</a:t>
              </a:r>
              <a:br>
                <a:rPr lang="en-US" altLang="en-US" sz="2800" b="1" dirty="0">
                  <a:solidFill>
                    <a:srgbClr val="675D58"/>
                  </a:solidFill>
                  <a:latin typeface="Georgia" panose="02040502050405020303" pitchFamily="18" charset="0"/>
                </a:rPr>
              </a:br>
              <a:r>
                <a:rPr lang="en-US" altLang="en-US" b="1" dirty="0">
                  <a:solidFill>
                    <a:srgbClr val="675D58"/>
                  </a:solidFill>
                  <a:latin typeface="Georgia" panose="02040502050405020303" pitchFamily="18" charset="0"/>
                </a:rPr>
                <a:t>(</a:t>
              </a:r>
              <a:r>
                <a:rPr lang="en-US" altLang="en-US" b="1" dirty="0" err="1">
                  <a:solidFill>
                    <a:srgbClr val="675D58"/>
                  </a:solidFill>
                  <a:latin typeface="Georgia" panose="02040502050405020303" pitchFamily="18" charset="0"/>
                </a:rPr>
                <a:t>Studiebeuzen</a:t>
              </a:r>
              <a:r>
                <a:rPr lang="en-US" altLang="en-US" b="1" dirty="0">
                  <a:solidFill>
                    <a:srgbClr val="675D58"/>
                  </a:solidFill>
                  <a:latin typeface="Georgia" panose="02040502050405020303" pitchFamily="18" charset="0"/>
                </a:rPr>
                <a:t>)</a:t>
              </a:r>
            </a:p>
            <a:p>
              <a:pPr marL="171450" lvl="1" indent="0">
                <a:spcBef>
                  <a:spcPts val="600"/>
                </a:spcBef>
                <a:spcAft>
                  <a:spcPts val="800"/>
                </a:spcAft>
                <a:buClr>
                  <a:srgbClr val="58585A"/>
                </a:buClr>
                <a:buSzPct val="120000"/>
              </a:pPr>
              <a:endParaRPr lang="en-US" sz="3200" b="1" dirty="0">
                <a:solidFill>
                  <a:srgbClr val="675D58"/>
                </a:solidFill>
                <a:latin typeface="Georgia" panose="02040502050405020303" pitchFamily="18" charset="0"/>
              </a:endParaRPr>
            </a:p>
            <a:p>
              <a:pPr lvl="1">
                <a:spcAft>
                  <a:spcPts val="800"/>
                </a:spcAft>
                <a:buClr>
                  <a:srgbClr val="58585A"/>
                </a:buClr>
                <a:buSzPct val="120000"/>
                <a:buFont typeface="Wingdings" panose="05000000000000000000" pitchFamily="2" charset="2"/>
                <a:buChar char="Ø"/>
              </a:pPr>
              <a:endParaRPr lang="en-US" altLang="en-US" sz="3200" b="1" dirty="0">
                <a:solidFill>
                  <a:srgbClr val="675D58"/>
                </a:solidFill>
                <a:latin typeface="Georgia" panose="02040502050405020303" pitchFamily="18" charset="0"/>
              </a:endParaRPr>
            </a:p>
          </p:txBody>
        </p:sp>
        <p:pic>
          <p:nvPicPr>
            <p:cNvPr id="9" name="Picture 8">
              <a:extLst>
                <a:ext uri="{FF2B5EF4-FFF2-40B4-BE49-F238E27FC236}">
                  <a16:creationId xmlns:a16="http://schemas.microsoft.com/office/drawing/2014/main" id="{28A91394-2644-AAAC-93F5-44FF37B78456}"/>
                </a:ext>
              </a:extLst>
            </p:cNvPr>
            <p:cNvPicPr>
              <a:picLocks noChangeAspect="1"/>
            </p:cNvPicPr>
            <p:nvPr/>
          </p:nvPicPr>
          <p:blipFill>
            <a:blip r:embed="rId3" cstate="screen">
              <a:extLst>
                <a:ext uri="{28A0092B-C50C-407E-A947-70E740481C1C}">
                  <a14:useLocalDpi xmlns:a14="http://schemas.microsoft.com/office/drawing/2010/main"/>
                </a:ext>
              </a:extLst>
            </a:blip>
            <a:srcRect l="70493"/>
            <a:stretch>
              <a:fillRect/>
            </a:stretch>
          </p:blipFill>
          <p:spPr bwMode="auto">
            <a:xfrm>
              <a:off x="5649206" y="4542669"/>
              <a:ext cx="2131446" cy="165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81F19D5-3507-5D75-04EC-8745E8013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10471" y="3848085"/>
              <a:ext cx="3317092" cy="2709565"/>
            </a:xfrm>
            <a:prstGeom prst="rect">
              <a:avLst/>
            </a:prstGeom>
            <a:noFill/>
            <a:ln w="25400">
              <a:solidFill>
                <a:srgbClr val="2A6BA6"/>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2676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8" name="Rectangle 3">
            <a:extLst>
              <a:ext uri="{FF2B5EF4-FFF2-40B4-BE49-F238E27FC236}">
                <a16:creationId xmlns:a16="http://schemas.microsoft.com/office/drawing/2014/main" id="{F6D29BA1-16C2-8E7F-BB3B-8B7378BD8DF8}"/>
              </a:ext>
            </a:extLst>
          </p:cNvPr>
          <p:cNvSpPr txBox="1">
            <a:spLocks noChangeArrowheads="1"/>
          </p:cNvSpPr>
          <p:nvPr/>
        </p:nvSpPr>
        <p:spPr bwMode="auto">
          <a:xfrm>
            <a:off x="1991248" y="1633003"/>
            <a:ext cx="8209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lvl="1" algn="ctr">
              <a:spcBef>
                <a:spcPts val="2667"/>
              </a:spcBef>
              <a:buClr>
                <a:srgbClr val="58585A"/>
              </a:buClr>
              <a:buSzPct val="120000"/>
              <a:defRPr/>
            </a:pPr>
            <a:r>
              <a:rPr lang="en-US" altLang="en-US" sz="3733" b="1" dirty="0">
                <a:solidFill>
                  <a:srgbClr val="ED2B7A"/>
                </a:solidFill>
                <a:latin typeface="Georgia" pitchFamily="18" charset="0"/>
              </a:rPr>
              <a:t>Grants</a:t>
            </a:r>
            <a:r>
              <a:rPr lang="en-US" altLang="en-US" sz="3733" b="1" dirty="0">
                <a:solidFill>
                  <a:schemeClr val="bg1"/>
                </a:solidFill>
                <a:latin typeface="Georgia" pitchFamily="18" charset="0"/>
              </a:rPr>
              <a:t>?</a:t>
            </a:r>
          </a:p>
        </p:txBody>
      </p:sp>
      <p:sp>
        <p:nvSpPr>
          <p:cNvPr id="6" name="Rectangle 3">
            <a:extLst>
              <a:ext uri="{FF2B5EF4-FFF2-40B4-BE49-F238E27FC236}">
                <a16:creationId xmlns:a16="http://schemas.microsoft.com/office/drawing/2014/main" id="{C2EE5C01-D0DD-136B-2DDC-808EBF481696}"/>
              </a:ext>
            </a:extLst>
          </p:cNvPr>
          <p:cNvSpPr txBox="1">
            <a:spLocks noChangeArrowheads="1"/>
          </p:cNvSpPr>
          <p:nvPr/>
        </p:nvSpPr>
        <p:spPr bwMode="auto">
          <a:xfrm>
            <a:off x="847795" y="3112498"/>
            <a:ext cx="8348133"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685800" indent="-514350">
              <a:defRPr sz="2400">
                <a:solidFill>
                  <a:schemeClr val="tx1"/>
                </a:solidFill>
                <a:latin typeface="Arial" panose="020B0604020202020204" pitchFamily="34" charset="0"/>
                <a:ea typeface="MS PGothic" panose="020B0600070205080204" pitchFamily="34" charset="-128"/>
              </a:defRPr>
            </a:lvl2pPr>
            <a:lvl3pPr marL="1025525"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nSpc>
                <a:spcPct val="90000"/>
              </a:lnSpc>
              <a:spcBef>
                <a:spcPts val="900"/>
              </a:spcBef>
              <a:spcAft>
                <a:spcPts val="1800"/>
              </a:spcAft>
              <a:buClr>
                <a:srgbClr val="58585A"/>
              </a:buClr>
              <a:buSzPct val="120000"/>
              <a:buFont typeface="Wingdings" panose="05000000000000000000" pitchFamily="2" charset="2"/>
              <a:buChar char="Ø"/>
            </a:pPr>
            <a:r>
              <a:rPr lang="en-US" sz="2800" b="1" dirty="0">
                <a:solidFill>
                  <a:srgbClr val="675D58"/>
                </a:solidFill>
                <a:latin typeface="Georgia" panose="02040502050405020303" pitchFamily="18" charset="0"/>
              </a:rPr>
              <a:t>Programs of Scale Grants</a:t>
            </a:r>
          </a:p>
          <a:p>
            <a:pPr lvl="1">
              <a:lnSpc>
                <a:spcPct val="90000"/>
              </a:lnSpc>
              <a:spcBef>
                <a:spcPts val="600"/>
              </a:spcBef>
              <a:spcAft>
                <a:spcPts val="800"/>
              </a:spcAft>
              <a:buClr>
                <a:srgbClr val="58585A"/>
              </a:buClr>
              <a:buSzPct val="120000"/>
              <a:buFont typeface="Wingdings" panose="05000000000000000000" pitchFamily="2" charset="2"/>
              <a:buChar char="Ø"/>
            </a:pPr>
            <a:r>
              <a:rPr lang="en-US" sz="2800" b="1" dirty="0" err="1">
                <a:solidFill>
                  <a:srgbClr val="675D58"/>
                </a:solidFill>
                <a:latin typeface="Georgia" panose="02040502050405020303" pitchFamily="18" charset="0"/>
              </a:rPr>
              <a:t>Andere</a:t>
            </a:r>
            <a:r>
              <a:rPr lang="en-US" sz="2800" b="1" dirty="0">
                <a:solidFill>
                  <a:srgbClr val="675D58"/>
                </a:solidFill>
                <a:latin typeface="Georgia" panose="02040502050405020303" pitchFamily="18" charset="0"/>
              </a:rPr>
              <a:t> Grants</a:t>
            </a:r>
            <a:endParaRPr lang="en-US" altLang="en-US" sz="3200" b="1" dirty="0">
              <a:solidFill>
                <a:srgbClr val="675D58"/>
              </a:solidFill>
              <a:latin typeface="Georgia" panose="02040502050405020303" pitchFamily="18" charset="0"/>
            </a:endParaRPr>
          </a:p>
        </p:txBody>
      </p:sp>
      <p:pic>
        <p:nvPicPr>
          <p:cNvPr id="7" name="Picture 6" descr="A person riding a bicycle in an office&#10;&#10;Description automatically generated">
            <a:extLst>
              <a:ext uri="{FF2B5EF4-FFF2-40B4-BE49-F238E27FC236}">
                <a16:creationId xmlns:a16="http://schemas.microsoft.com/office/drawing/2014/main" id="{5AEE9E48-037F-6A38-AF8F-04D0719F4066}"/>
              </a:ext>
            </a:extLst>
          </p:cNvPr>
          <p:cNvPicPr>
            <a:picLocks noChangeAspect="1"/>
          </p:cNvPicPr>
          <p:nvPr/>
        </p:nvPicPr>
        <p:blipFill>
          <a:blip r:embed="rId3"/>
          <a:stretch>
            <a:fillRect/>
          </a:stretch>
        </p:blipFill>
        <p:spPr>
          <a:xfrm>
            <a:off x="7284770" y="4013200"/>
            <a:ext cx="4617924" cy="2600620"/>
          </a:xfrm>
          <a:prstGeom prst="rect">
            <a:avLst/>
          </a:prstGeom>
          <a:ln w="19050">
            <a:solidFill>
              <a:srgbClr val="0070C0"/>
            </a:solidFill>
          </a:ln>
        </p:spPr>
      </p:pic>
    </p:spTree>
    <p:extLst>
      <p:ext uri="{BB962C8B-B14F-4D97-AF65-F5344CB8AC3E}">
        <p14:creationId xmlns:p14="http://schemas.microsoft.com/office/powerpoint/2010/main" val="35942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A2D37E0D-5DE7-F5B6-A6CF-72560FF1FEB7}"/>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3" name="Rectangle 3">
            <a:extLst>
              <a:ext uri="{FF2B5EF4-FFF2-40B4-BE49-F238E27FC236}">
                <a16:creationId xmlns:a16="http://schemas.microsoft.com/office/drawing/2014/main" id="{20EC381E-51EA-FC1E-B960-0BA5211A827A}"/>
              </a:ext>
            </a:extLst>
          </p:cNvPr>
          <p:cNvSpPr txBox="1">
            <a:spLocks noChangeArrowheads="1"/>
          </p:cNvSpPr>
          <p:nvPr/>
        </p:nvSpPr>
        <p:spPr bwMode="auto">
          <a:xfrm>
            <a:off x="848784" y="1382081"/>
            <a:ext cx="6993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a:spcBef>
                <a:spcPts val="2667"/>
              </a:spcBef>
              <a:buClr>
                <a:srgbClr val="58585A"/>
              </a:buClr>
              <a:buSzPct val="120000"/>
            </a:pPr>
            <a:r>
              <a:rPr lang="en-US" altLang="en-US" sz="3200" b="1" dirty="0">
                <a:solidFill>
                  <a:srgbClr val="675D58"/>
                </a:solidFill>
                <a:latin typeface="Georgia" panose="02040502050405020303" pitchFamily="18" charset="0"/>
                <a:ea typeface="ヒラギノ角ゴ Pro W3" charset="-128"/>
              </a:rPr>
              <a:t>De Rotary Foundation </a:t>
            </a:r>
          </a:p>
        </p:txBody>
      </p:sp>
      <p:sp>
        <p:nvSpPr>
          <p:cNvPr id="6" name="Rectangle 3">
            <a:extLst>
              <a:ext uri="{FF2B5EF4-FFF2-40B4-BE49-F238E27FC236}">
                <a16:creationId xmlns:a16="http://schemas.microsoft.com/office/drawing/2014/main" id="{D0ECECFB-6472-9714-B604-FC10102520F1}"/>
              </a:ext>
            </a:extLst>
          </p:cNvPr>
          <p:cNvSpPr txBox="1">
            <a:spLocks noChangeArrowheads="1"/>
          </p:cNvSpPr>
          <p:nvPr/>
        </p:nvSpPr>
        <p:spPr bwMode="auto">
          <a:xfrm>
            <a:off x="6630858" y="1422056"/>
            <a:ext cx="4030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Bef>
                <a:spcPts val="2667"/>
              </a:spcBef>
              <a:buClr>
                <a:srgbClr val="58585A"/>
              </a:buClr>
              <a:buSzPct val="120000"/>
            </a:pPr>
            <a:r>
              <a:rPr lang="en-US" altLang="en-US" sz="3200" b="1" dirty="0">
                <a:solidFill>
                  <a:srgbClr val="0187AD"/>
                </a:solidFill>
                <a:latin typeface="Georgia" panose="02040502050405020303" pitchFamily="18" charset="0"/>
                <a:ea typeface="ヒラギノ角ゴ Pro W3" charset="-128"/>
              </a:rPr>
              <a:t>=</a:t>
            </a:r>
            <a:r>
              <a:rPr lang="en-US" altLang="en-US" sz="3200" b="1" dirty="0">
                <a:solidFill>
                  <a:srgbClr val="D91B5C"/>
                </a:solidFill>
                <a:latin typeface="Georgia" panose="02040502050405020303" pitchFamily="18" charset="0"/>
                <a:ea typeface="ヒラギノ角ゴ Pro W3" charset="-128"/>
              </a:rPr>
              <a:t> UNIEK</a:t>
            </a:r>
          </a:p>
        </p:txBody>
      </p:sp>
      <p:sp>
        <p:nvSpPr>
          <p:cNvPr id="7" name="Rectangle 3">
            <a:extLst>
              <a:ext uri="{FF2B5EF4-FFF2-40B4-BE49-F238E27FC236}">
                <a16:creationId xmlns:a16="http://schemas.microsoft.com/office/drawing/2014/main" id="{18E9BC64-B37E-E282-16C7-668715FAE492}"/>
              </a:ext>
            </a:extLst>
          </p:cNvPr>
          <p:cNvSpPr txBox="1">
            <a:spLocks noChangeArrowheads="1"/>
          </p:cNvSpPr>
          <p:nvPr/>
        </p:nvSpPr>
        <p:spPr bwMode="auto">
          <a:xfrm>
            <a:off x="4943480" y="2306510"/>
            <a:ext cx="599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609585" lvl="1" indent="-380990">
              <a:spcBef>
                <a:spcPts val="2667"/>
              </a:spcBef>
              <a:buClr>
                <a:srgbClr val="58585A"/>
              </a:buClr>
              <a:buSzPct val="120000"/>
              <a:buFont typeface="Wingdings" panose="05000000000000000000" pitchFamily="2" charset="2"/>
              <a:buChar char="Ø"/>
            </a:pPr>
            <a:r>
              <a:rPr lang="en-US" altLang="en-US" sz="2300" dirty="0" err="1">
                <a:solidFill>
                  <a:srgbClr val="0070C0"/>
                </a:solidFill>
                <a:latin typeface="Georgia" panose="02040502050405020303" pitchFamily="18" charset="0"/>
                <a:ea typeface="ヒラギノ角ゴ Pro W3" charset="-128"/>
              </a:rPr>
              <a:t>Locaal</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en</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internationaal</a:t>
            </a:r>
            <a:endParaRPr lang="en-US" altLang="en-US" sz="2300" dirty="0">
              <a:solidFill>
                <a:srgbClr val="0070C0"/>
              </a:solidFill>
              <a:latin typeface="Georgia" panose="02040502050405020303" pitchFamily="18" charset="0"/>
              <a:ea typeface="ヒラギノ角ゴ Pro W3" charset="-128"/>
            </a:endParaRPr>
          </a:p>
        </p:txBody>
      </p:sp>
      <p:sp>
        <p:nvSpPr>
          <p:cNvPr id="8" name="Rectangle 3">
            <a:extLst>
              <a:ext uri="{FF2B5EF4-FFF2-40B4-BE49-F238E27FC236}">
                <a16:creationId xmlns:a16="http://schemas.microsoft.com/office/drawing/2014/main" id="{95A8F0E3-B9B1-28FC-EE3D-FCE487EED4A5}"/>
              </a:ext>
            </a:extLst>
          </p:cNvPr>
          <p:cNvSpPr txBox="1">
            <a:spLocks noChangeArrowheads="1"/>
          </p:cNvSpPr>
          <p:nvPr/>
        </p:nvSpPr>
        <p:spPr bwMode="auto">
          <a:xfrm>
            <a:off x="4943481" y="2762221"/>
            <a:ext cx="3951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609585" lvl="1" indent="-380990">
              <a:spcBef>
                <a:spcPts val="2667"/>
              </a:spcBef>
              <a:buClr>
                <a:srgbClr val="58585A"/>
              </a:buClr>
              <a:buSzPct val="120000"/>
              <a:buFont typeface="Wingdings" panose="05000000000000000000" pitchFamily="2" charset="2"/>
              <a:buChar char="Ø"/>
            </a:pPr>
            <a:r>
              <a:rPr lang="en-US" altLang="en-US" sz="2300" dirty="0" err="1">
                <a:solidFill>
                  <a:srgbClr val="0070C0"/>
                </a:solidFill>
                <a:latin typeface="Georgia" panose="02040502050405020303" pitchFamily="18" charset="0"/>
                <a:ea typeface="ヒラギノ角ゴ Pro W3" charset="-128"/>
              </a:rPr>
              <a:t>Duurzame</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projecten</a:t>
            </a:r>
            <a:endParaRPr lang="en-US" altLang="en-US" sz="2300" dirty="0">
              <a:solidFill>
                <a:srgbClr val="0070C0"/>
              </a:solidFill>
              <a:latin typeface="Georgia" panose="02040502050405020303" pitchFamily="18" charset="0"/>
              <a:ea typeface="ヒラギノ角ゴ Pro W3" charset="-128"/>
            </a:endParaRPr>
          </a:p>
        </p:txBody>
      </p:sp>
      <p:sp>
        <p:nvSpPr>
          <p:cNvPr id="9" name="Rectangle 3">
            <a:extLst>
              <a:ext uri="{FF2B5EF4-FFF2-40B4-BE49-F238E27FC236}">
                <a16:creationId xmlns:a16="http://schemas.microsoft.com/office/drawing/2014/main" id="{E5796DB2-4F88-DEFD-43E3-2B516D0F56F7}"/>
              </a:ext>
            </a:extLst>
          </p:cNvPr>
          <p:cNvSpPr txBox="1">
            <a:spLocks noChangeArrowheads="1"/>
          </p:cNvSpPr>
          <p:nvPr/>
        </p:nvSpPr>
        <p:spPr bwMode="auto">
          <a:xfrm>
            <a:off x="4943480" y="3192532"/>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519113" indent="-347663">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615935" lvl="1" indent="-387341">
              <a:spcBef>
                <a:spcPts val="2667"/>
              </a:spcBef>
              <a:buClr>
                <a:srgbClr val="58585A"/>
              </a:buClr>
              <a:buSzPct val="120000"/>
              <a:buFont typeface="Wingdings" panose="05000000000000000000" pitchFamily="2" charset="2"/>
              <a:buChar char="Ø"/>
            </a:pPr>
            <a:r>
              <a:rPr lang="en-US" altLang="en-US" sz="2300" dirty="0" err="1">
                <a:solidFill>
                  <a:srgbClr val="0070C0"/>
                </a:solidFill>
                <a:latin typeface="Georgia" panose="02040502050405020303" pitchFamily="18" charset="0"/>
                <a:ea typeface="ヒラギノ角ゴ Pro W3" charset="-128"/>
              </a:rPr>
              <a:t>Internationale</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samenwerking</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en</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solidariteit</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tussen</a:t>
            </a:r>
            <a:r>
              <a:rPr lang="en-US" altLang="en-US" sz="2300" dirty="0">
                <a:solidFill>
                  <a:srgbClr val="0070C0"/>
                </a:solidFill>
                <a:latin typeface="Georgia" panose="02040502050405020303" pitchFamily="18" charset="0"/>
                <a:ea typeface="ヒラギノ角ゴ Pro W3" charset="-128"/>
              </a:rPr>
              <a:t> de </a:t>
            </a:r>
            <a:r>
              <a:rPr lang="en-US" altLang="en-US" sz="2300" dirty="0" err="1">
                <a:solidFill>
                  <a:srgbClr val="0070C0"/>
                </a:solidFill>
                <a:latin typeface="Georgia" panose="02040502050405020303" pitchFamily="18" charset="0"/>
                <a:ea typeface="ヒラギノ角ゴ Pro W3" charset="-128"/>
              </a:rPr>
              <a:t>leden</a:t>
            </a:r>
            <a:r>
              <a:rPr lang="en-US" altLang="en-US" sz="2300" dirty="0">
                <a:solidFill>
                  <a:srgbClr val="0070C0"/>
                </a:solidFill>
                <a:latin typeface="Georgia" panose="02040502050405020303" pitchFamily="18" charset="0"/>
                <a:ea typeface="ヒラギノ角ゴ Pro W3" charset="-128"/>
              </a:rPr>
              <a:t> van Rotary</a:t>
            </a:r>
          </a:p>
        </p:txBody>
      </p:sp>
      <p:grpSp>
        <p:nvGrpSpPr>
          <p:cNvPr id="10" name="Group 9">
            <a:extLst>
              <a:ext uri="{FF2B5EF4-FFF2-40B4-BE49-F238E27FC236}">
                <a16:creationId xmlns:a16="http://schemas.microsoft.com/office/drawing/2014/main" id="{EA4510B0-4D71-C84C-B914-370EA2EFC3A3}"/>
              </a:ext>
            </a:extLst>
          </p:cNvPr>
          <p:cNvGrpSpPr>
            <a:grpSpLocks/>
          </p:cNvGrpSpPr>
          <p:nvPr/>
        </p:nvGrpSpPr>
        <p:grpSpPr bwMode="auto">
          <a:xfrm>
            <a:off x="503694" y="2649166"/>
            <a:ext cx="4199006" cy="1342703"/>
            <a:chOff x="345867" y="1702415"/>
            <a:chExt cx="2642633" cy="1278175"/>
          </a:xfrm>
        </p:grpSpPr>
        <p:sp>
          <p:nvSpPr>
            <p:cNvPr id="11" name="Rectangle 3">
              <a:extLst>
                <a:ext uri="{FF2B5EF4-FFF2-40B4-BE49-F238E27FC236}">
                  <a16:creationId xmlns:a16="http://schemas.microsoft.com/office/drawing/2014/main" id="{6FD3B287-4703-9241-E0AA-909A13ECB307}"/>
                </a:ext>
              </a:extLst>
            </p:cNvPr>
            <p:cNvSpPr txBox="1">
              <a:spLocks noChangeArrowheads="1"/>
            </p:cNvSpPr>
            <p:nvPr/>
          </p:nvSpPr>
          <p:spPr bwMode="auto">
            <a:xfrm>
              <a:off x="345867" y="1803606"/>
              <a:ext cx="2642633" cy="117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algn="ctr">
                <a:spcBef>
                  <a:spcPts val="2667"/>
                </a:spcBef>
                <a:buClr>
                  <a:srgbClr val="58585A"/>
                </a:buClr>
                <a:buSzPct val="120000"/>
              </a:pPr>
              <a:r>
                <a:rPr lang="en-US" altLang="en-US" sz="3200" dirty="0" err="1">
                  <a:solidFill>
                    <a:srgbClr val="675D58"/>
                  </a:solidFill>
                  <a:latin typeface="Georgia" panose="02040502050405020303" pitchFamily="18" charset="0"/>
                  <a:ea typeface="ヒラギノ角ゴ Pro W3" charset="-128"/>
                </a:rPr>
                <a:t>Specifieke</a:t>
              </a:r>
              <a:br>
                <a:rPr lang="en-US" altLang="en-US" sz="3200" dirty="0">
                  <a:solidFill>
                    <a:srgbClr val="675D58"/>
                  </a:solidFill>
                  <a:latin typeface="Georgia" panose="02040502050405020303" pitchFamily="18" charset="0"/>
                  <a:ea typeface="ヒラギノ角ゴ Pro W3" charset="-128"/>
                </a:rPr>
              </a:br>
              <a:r>
                <a:rPr lang="en-US" altLang="en-US" sz="3200" dirty="0">
                  <a:solidFill>
                    <a:srgbClr val="675D58"/>
                  </a:solidFill>
                  <a:latin typeface="Georgia" panose="02040502050405020303" pitchFamily="18" charset="0"/>
                  <a:ea typeface="ヒラギノ角ゴ Pro W3" charset="-128"/>
                </a:rPr>
                <a:t>Grant-</a:t>
              </a:r>
              <a:r>
                <a:rPr lang="en-US" altLang="en-US" sz="3200" dirty="0" err="1">
                  <a:solidFill>
                    <a:srgbClr val="675D58"/>
                  </a:solidFill>
                  <a:latin typeface="Georgia" panose="02040502050405020303" pitchFamily="18" charset="0"/>
                  <a:ea typeface="ヒラギノ角ゴ Pro W3" charset="-128"/>
                </a:rPr>
                <a:t>Programma’s</a:t>
              </a:r>
              <a:endParaRPr lang="en-US" altLang="en-US" sz="3200" dirty="0">
                <a:solidFill>
                  <a:srgbClr val="675D58"/>
                </a:solidFill>
                <a:latin typeface="Georgia" panose="02040502050405020303" pitchFamily="18" charset="0"/>
                <a:ea typeface="ヒラギノ角ゴ Pro W3" charset="-128"/>
              </a:endParaRPr>
            </a:p>
          </p:txBody>
        </p:sp>
        <p:sp>
          <p:nvSpPr>
            <p:cNvPr id="12" name="Rectangle 11">
              <a:extLst>
                <a:ext uri="{FF2B5EF4-FFF2-40B4-BE49-F238E27FC236}">
                  <a16:creationId xmlns:a16="http://schemas.microsoft.com/office/drawing/2014/main" id="{EAEFA403-C150-F58C-004F-BA6444345B2D}"/>
                </a:ext>
              </a:extLst>
            </p:cNvPr>
            <p:cNvSpPr/>
            <p:nvPr/>
          </p:nvSpPr>
          <p:spPr>
            <a:xfrm>
              <a:off x="396999" y="1702415"/>
              <a:ext cx="2517783" cy="1278175"/>
            </a:xfrm>
            <a:prstGeom prst="rect">
              <a:avLst/>
            </a:pr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sp>
        <p:nvSpPr>
          <p:cNvPr id="13" name="Rectangle 3">
            <a:extLst>
              <a:ext uri="{FF2B5EF4-FFF2-40B4-BE49-F238E27FC236}">
                <a16:creationId xmlns:a16="http://schemas.microsoft.com/office/drawing/2014/main" id="{7C89C3E8-2860-6841-56FB-FB207D9D5486}"/>
              </a:ext>
            </a:extLst>
          </p:cNvPr>
          <p:cNvSpPr txBox="1">
            <a:spLocks noChangeArrowheads="1"/>
          </p:cNvSpPr>
          <p:nvPr/>
        </p:nvSpPr>
        <p:spPr bwMode="auto">
          <a:xfrm>
            <a:off x="4943480" y="3979570"/>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609585" lvl="1" indent="-380990">
              <a:spcBef>
                <a:spcPts val="2667"/>
              </a:spcBef>
              <a:buClr>
                <a:srgbClr val="58585A"/>
              </a:buClr>
              <a:buSzPct val="120000"/>
              <a:buFont typeface="Wingdings" panose="05000000000000000000" pitchFamily="2" charset="2"/>
              <a:buChar char="Ø"/>
            </a:pPr>
            <a:r>
              <a:rPr lang="en-US" altLang="en-US" sz="2300" dirty="0" err="1">
                <a:solidFill>
                  <a:srgbClr val="0070C0"/>
                </a:solidFill>
                <a:latin typeface="Georgia" panose="02040502050405020303" pitchFamily="18" charset="0"/>
                <a:ea typeface="ヒラギノ角ゴ Pro W3" charset="-128"/>
              </a:rPr>
              <a:t>Efficiënte</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goed</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bestuurde</a:t>
            </a:r>
            <a:r>
              <a:rPr lang="en-US" altLang="en-US" sz="2300" dirty="0">
                <a:solidFill>
                  <a:srgbClr val="0070C0"/>
                </a:solidFill>
                <a:latin typeface="Georgia" panose="02040502050405020303" pitchFamily="18" charset="0"/>
                <a:ea typeface="ヒラギノ角ゴ Pro W3" charset="-128"/>
              </a:rPr>
              <a:t> </a:t>
            </a:r>
            <a:r>
              <a:rPr lang="en-US" altLang="en-US" sz="2300" dirty="0" err="1">
                <a:solidFill>
                  <a:srgbClr val="0070C0"/>
                </a:solidFill>
                <a:latin typeface="Georgia" panose="02040502050405020303" pitchFamily="18" charset="0"/>
                <a:ea typeface="ヒラギノ角ゴ Pro W3" charset="-128"/>
              </a:rPr>
              <a:t>organisatie</a:t>
            </a:r>
            <a:endParaRPr lang="en-US" altLang="en-US" sz="2300" dirty="0">
              <a:solidFill>
                <a:srgbClr val="0070C0"/>
              </a:solidFill>
              <a:latin typeface="Georgia" panose="02040502050405020303" pitchFamily="18" charset="0"/>
              <a:ea typeface="ヒラギノ角ゴ Pro W3" charset="-128"/>
            </a:endParaRPr>
          </a:p>
        </p:txBody>
      </p:sp>
      <p:grpSp>
        <p:nvGrpSpPr>
          <p:cNvPr id="14" name="Group 13">
            <a:extLst>
              <a:ext uri="{FF2B5EF4-FFF2-40B4-BE49-F238E27FC236}">
                <a16:creationId xmlns:a16="http://schemas.microsoft.com/office/drawing/2014/main" id="{F35F140D-F4C8-8DB6-B597-F54C5B656A53}"/>
              </a:ext>
            </a:extLst>
          </p:cNvPr>
          <p:cNvGrpSpPr/>
          <p:nvPr/>
        </p:nvGrpSpPr>
        <p:grpSpPr>
          <a:xfrm>
            <a:off x="503694" y="4742565"/>
            <a:ext cx="11275629" cy="2015271"/>
            <a:chOff x="448733" y="4629151"/>
            <a:chExt cx="11531089" cy="2113896"/>
          </a:xfrm>
        </p:grpSpPr>
        <p:grpSp>
          <p:nvGrpSpPr>
            <p:cNvPr id="15" name="Group 15">
              <a:extLst>
                <a:ext uri="{FF2B5EF4-FFF2-40B4-BE49-F238E27FC236}">
                  <a16:creationId xmlns:a16="http://schemas.microsoft.com/office/drawing/2014/main" id="{0DFF3D48-BB20-FAD2-DBEE-FF417F86091F}"/>
                </a:ext>
              </a:extLst>
            </p:cNvPr>
            <p:cNvGrpSpPr>
              <a:grpSpLocks noChangeAspect="1"/>
            </p:cNvGrpSpPr>
            <p:nvPr/>
          </p:nvGrpSpPr>
          <p:grpSpPr bwMode="auto">
            <a:xfrm>
              <a:off x="448733" y="4629151"/>
              <a:ext cx="4072110" cy="2051047"/>
              <a:chOff x="367123" y="4281488"/>
              <a:chExt cx="3559441" cy="1943100"/>
            </a:xfrm>
          </p:grpSpPr>
          <p:pic>
            <p:nvPicPr>
              <p:cNvPr id="21" name="Picture 4">
                <a:extLst>
                  <a:ext uri="{FF2B5EF4-FFF2-40B4-BE49-F238E27FC236}">
                    <a16:creationId xmlns:a16="http://schemas.microsoft.com/office/drawing/2014/main" id="{420E6C24-693E-2F4C-2B8A-0E01D6E10B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123" y="4281488"/>
                <a:ext cx="15049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a:extLst>
                  <a:ext uri="{FF2B5EF4-FFF2-40B4-BE49-F238E27FC236}">
                    <a16:creationId xmlns:a16="http://schemas.microsoft.com/office/drawing/2014/main" id="{E6DCDC42-6D7E-1322-3D1F-D038327FD9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73241" y="4281488"/>
                <a:ext cx="2053323"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22">
              <a:extLst>
                <a:ext uri="{FF2B5EF4-FFF2-40B4-BE49-F238E27FC236}">
                  <a16:creationId xmlns:a16="http://schemas.microsoft.com/office/drawing/2014/main" id="{925061C1-2368-2DF9-7491-100CCB69B44B}"/>
                </a:ext>
              </a:extLst>
            </p:cNvPr>
            <p:cNvGrpSpPr>
              <a:grpSpLocks/>
            </p:cNvGrpSpPr>
            <p:nvPr/>
          </p:nvGrpSpPr>
          <p:grpSpPr bwMode="auto">
            <a:xfrm>
              <a:off x="4742871" y="4721387"/>
              <a:ext cx="2646149" cy="2021660"/>
              <a:chOff x="2974046" y="5109677"/>
              <a:chExt cx="2001689" cy="1565203"/>
            </a:xfrm>
          </p:grpSpPr>
          <p:sp>
            <p:nvSpPr>
              <p:cNvPr id="19" name="Rectangle 3">
                <a:extLst>
                  <a:ext uri="{FF2B5EF4-FFF2-40B4-BE49-F238E27FC236}">
                    <a16:creationId xmlns:a16="http://schemas.microsoft.com/office/drawing/2014/main" id="{22478A7E-992E-30B9-623D-D6A98AF698AB}"/>
                  </a:ext>
                </a:extLst>
              </p:cNvPr>
              <p:cNvSpPr txBox="1">
                <a:spLocks noChangeArrowheads="1"/>
              </p:cNvSpPr>
              <p:nvPr/>
            </p:nvSpPr>
            <p:spPr bwMode="auto">
              <a:xfrm>
                <a:off x="2974046" y="5109677"/>
                <a:ext cx="2001689" cy="52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1714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lgn="ctr">
                  <a:lnSpc>
                    <a:spcPct val="80000"/>
                  </a:lnSpc>
                  <a:spcBef>
                    <a:spcPts val="2667"/>
                  </a:spcBef>
                  <a:buClr>
                    <a:srgbClr val="58585A"/>
                  </a:buClr>
                  <a:buSzPct val="120000"/>
                </a:pPr>
                <a:r>
                  <a:rPr lang="en-US" altLang="en-US" b="1" dirty="0" err="1">
                    <a:solidFill>
                      <a:srgbClr val="0070C0"/>
                    </a:solidFill>
                    <a:latin typeface="Arial Narrow" panose="020B0606020202030204" pitchFamily="34" charset="0"/>
                    <a:ea typeface="ヒラギノ角ゴ Pro W3" charset="-128"/>
                  </a:rPr>
                  <a:t>Centres</a:t>
                </a:r>
                <a:r>
                  <a:rPr lang="en-US" altLang="en-US" b="1" dirty="0">
                    <a:solidFill>
                      <a:srgbClr val="0070C0"/>
                    </a:solidFill>
                    <a:latin typeface="Arial Narrow" panose="020B0606020202030204" pitchFamily="34" charset="0"/>
                    <a:ea typeface="ヒラギノ角ゴ Pro W3" charset="-128"/>
                  </a:rPr>
                  <a:t> du Rotary </a:t>
                </a:r>
                <a:br>
                  <a:rPr lang="en-US" altLang="en-US" b="1" dirty="0">
                    <a:solidFill>
                      <a:srgbClr val="0070C0"/>
                    </a:solidFill>
                    <a:latin typeface="Arial Narrow" panose="020B0606020202030204" pitchFamily="34" charset="0"/>
                    <a:ea typeface="ヒラギノ角ゴ Pro W3" charset="-128"/>
                  </a:rPr>
                </a:br>
                <a:r>
                  <a:rPr lang="en-US" altLang="en-US" b="1" dirty="0">
                    <a:solidFill>
                      <a:srgbClr val="0070C0"/>
                    </a:solidFill>
                    <a:latin typeface="Arial Narrow" panose="020B0606020202030204" pitchFamily="34" charset="0"/>
                    <a:ea typeface="ヒラギノ角ゴ Pro W3" charset="-128"/>
                  </a:rPr>
                  <a:t>pour la </a:t>
                </a:r>
                <a:r>
                  <a:rPr lang="en-US" altLang="en-US" b="1" dirty="0" err="1">
                    <a:solidFill>
                      <a:srgbClr val="0070C0"/>
                    </a:solidFill>
                    <a:latin typeface="Arial Narrow" panose="020B0606020202030204" pitchFamily="34" charset="0"/>
                    <a:ea typeface="ヒラギノ角ゴ Pro W3" charset="-128"/>
                  </a:rPr>
                  <a:t>paix</a:t>
                </a:r>
                <a:endParaRPr lang="en-US" altLang="en-US" b="1" dirty="0">
                  <a:solidFill>
                    <a:srgbClr val="0070C0"/>
                  </a:solidFill>
                  <a:latin typeface="Arial Narrow" panose="020B0606020202030204" pitchFamily="34" charset="0"/>
                  <a:ea typeface="ヒラギノ角ゴ Pro W3" charset="-128"/>
                </a:endParaRPr>
              </a:p>
            </p:txBody>
          </p:sp>
          <p:pic>
            <p:nvPicPr>
              <p:cNvPr id="20" name="Picture 24">
                <a:extLst>
                  <a:ext uri="{FF2B5EF4-FFF2-40B4-BE49-F238E27FC236}">
                    <a16:creationId xmlns:a16="http://schemas.microsoft.com/office/drawing/2014/main" id="{7766B5E7-502E-AC4A-7DE7-51DEC459315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89467" y="5613944"/>
                <a:ext cx="1266147" cy="106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descr="A picture containing circle, font, colorfulness, graphics&#10;&#10;Description automatically generated">
              <a:extLst>
                <a:ext uri="{FF2B5EF4-FFF2-40B4-BE49-F238E27FC236}">
                  <a16:creationId xmlns:a16="http://schemas.microsoft.com/office/drawing/2014/main" id="{E73E08C5-989C-54B2-F0D5-CBE29E74F5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98152" y="4710269"/>
              <a:ext cx="3412577" cy="1058951"/>
            </a:xfrm>
            <a:prstGeom prst="rect">
              <a:avLst/>
            </a:prstGeom>
          </p:spPr>
        </p:pic>
        <p:pic>
          <p:nvPicPr>
            <p:cNvPr id="18" name="Picture 17" descr="A picture containing circle, font, colorfulness, graphics&#10;&#10;Description automatically generated">
              <a:extLst>
                <a:ext uri="{FF2B5EF4-FFF2-40B4-BE49-F238E27FC236}">
                  <a16:creationId xmlns:a16="http://schemas.microsoft.com/office/drawing/2014/main" id="{2A781A0A-4CE1-0CB1-A53C-CA09495C7EB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66000" y="5621247"/>
              <a:ext cx="4613822" cy="1058951"/>
            </a:xfrm>
            <a:prstGeom prst="rect">
              <a:avLst/>
            </a:prstGeom>
          </p:spPr>
        </p:pic>
      </p:grpSp>
    </p:spTree>
    <p:extLst>
      <p:ext uri="{BB962C8B-B14F-4D97-AF65-F5344CB8AC3E}">
        <p14:creationId xmlns:p14="http://schemas.microsoft.com/office/powerpoint/2010/main" val="347841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8" y="252658"/>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29A3BF-B2E8-45A2-B234-089EE71BFCE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13265" y="2875645"/>
            <a:ext cx="5525828" cy="208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B2E36F-CFC5-4EC7-809D-770ED33EED88}"/>
              </a:ext>
            </a:extLst>
          </p:cNvPr>
          <p:cNvSpPr txBox="1">
            <a:spLocks noChangeArrowheads="1"/>
          </p:cNvSpPr>
          <p:nvPr/>
        </p:nvSpPr>
        <p:spPr bwMode="auto">
          <a:xfrm>
            <a:off x="8227785" y="2408149"/>
            <a:ext cx="104750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CH" altLang="en-US" sz="19000" b="1" dirty="0">
                <a:solidFill>
                  <a:srgbClr val="D91B5C"/>
                </a:solidFill>
                <a:latin typeface="Times New Roman" pitchFamily="18" charset="0"/>
                <a:cs typeface="Times New Roman" pitchFamily="18" charset="0"/>
              </a:rPr>
              <a:t>?</a:t>
            </a:r>
            <a:endParaRPr lang="en-US" altLang="en-US" sz="19000" b="1" dirty="0">
              <a:solidFill>
                <a:srgbClr val="D91B5C"/>
              </a:solidFill>
              <a:latin typeface="Times New Roman" pitchFamily="18" charset="0"/>
              <a:cs typeface="Times New Roman" pitchFamily="18" charset="0"/>
            </a:endParaRPr>
          </a:p>
        </p:txBody>
      </p:sp>
    </p:spTree>
    <p:extLst>
      <p:ext uri="{BB962C8B-B14F-4D97-AF65-F5344CB8AC3E}">
        <p14:creationId xmlns:p14="http://schemas.microsoft.com/office/powerpoint/2010/main" val="23366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8" y="252658"/>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29A3BF-B2E8-45A2-B234-089EE71BFCE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13265" y="2875645"/>
            <a:ext cx="5525828" cy="208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B2E36F-CFC5-4EC7-809D-770ED33EED88}"/>
              </a:ext>
            </a:extLst>
          </p:cNvPr>
          <p:cNvSpPr txBox="1">
            <a:spLocks noChangeArrowheads="1"/>
          </p:cNvSpPr>
          <p:nvPr/>
        </p:nvSpPr>
        <p:spPr bwMode="auto">
          <a:xfrm>
            <a:off x="8227785" y="2408149"/>
            <a:ext cx="104750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CH" altLang="en-US" sz="19000" b="1" dirty="0">
                <a:solidFill>
                  <a:srgbClr val="D91B5C"/>
                </a:solidFill>
                <a:latin typeface="Times New Roman" pitchFamily="18" charset="0"/>
                <a:cs typeface="Times New Roman" pitchFamily="18" charset="0"/>
              </a:rPr>
              <a:t>?</a:t>
            </a:r>
            <a:endParaRPr lang="en-US" altLang="en-US" sz="19000" b="1" dirty="0">
              <a:solidFill>
                <a:srgbClr val="D91B5C"/>
              </a:solidFill>
              <a:latin typeface="Times New Roman" pitchFamily="18" charset="0"/>
              <a:cs typeface="Times New Roman" pitchFamily="18" charset="0"/>
            </a:endParaRPr>
          </a:p>
        </p:txBody>
      </p:sp>
    </p:spTree>
    <p:extLst>
      <p:ext uri="{BB962C8B-B14F-4D97-AF65-F5344CB8AC3E}">
        <p14:creationId xmlns:p14="http://schemas.microsoft.com/office/powerpoint/2010/main" val="26079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1642059" y="271636"/>
            <a:ext cx="9149184"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solidFill>
                  <a:srgbClr val="FFFFFF"/>
                </a:solidFill>
              </a:rPr>
              <a:t>Bedankt</a:t>
            </a:r>
            <a:r>
              <a:rPr lang="en-US" dirty="0">
                <a:solidFill>
                  <a:srgbClr val="FFFFFF"/>
                </a:solidFill>
              </a:rPr>
              <a:t> </a:t>
            </a:r>
            <a:r>
              <a:rPr lang="en-US" dirty="0" err="1">
                <a:solidFill>
                  <a:srgbClr val="FFFFFF"/>
                </a:solidFill>
              </a:rPr>
              <a:t>voor</a:t>
            </a:r>
            <a:r>
              <a:rPr lang="en-US" dirty="0">
                <a:solidFill>
                  <a:srgbClr val="FFFFFF"/>
                </a:solidFill>
              </a:rPr>
              <a:t> </a:t>
            </a:r>
            <a:r>
              <a:rPr lang="en-US" dirty="0" err="1">
                <a:solidFill>
                  <a:srgbClr val="FFFFFF"/>
                </a:solidFill>
              </a:rPr>
              <a:t>jullie</a:t>
            </a:r>
            <a:r>
              <a:rPr lang="en-US" dirty="0">
                <a:solidFill>
                  <a:srgbClr val="FFFFFF"/>
                </a:solidFill>
              </a:rPr>
              <a:t> </a:t>
            </a:r>
            <a:r>
              <a:rPr lang="en-US" dirty="0" err="1">
                <a:solidFill>
                  <a:srgbClr val="FFFFFF"/>
                </a:solidFill>
              </a:rPr>
              <a:t>aandacht</a:t>
            </a:r>
            <a:r>
              <a:rPr lang="en-US" dirty="0">
                <a:solidFill>
                  <a:srgbClr val="FFFFFF"/>
                </a:solidFill>
              </a:rPr>
              <a:t>!</a:t>
            </a: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91F721C-27E8-6B57-4A9B-ABB51FD907A0}"/>
              </a:ext>
            </a:extLst>
          </p:cNvPr>
          <p:cNvGrpSpPr/>
          <p:nvPr/>
        </p:nvGrpSpPr>
        <p:grpSpPr>
          <a:xfrm>
            <a:off x="1906558" y="1533146"/>
            <a:ext cx="8102833" cy="5059680"/>
            <a:chOff x="428625" y="1333500"/>
            <a:chExt cx="8285117" cy="5212080"/>
          </a:xfrm>
        </p:grpSpPr>
        <p:pic>
          <p:nvPicPr>
            <p:cNvPr id="7" name="Picture 2">
              <a:extLst>
                <a:ext uri="{FF2B5EF4-FFF2-40B4-BE49-F238E27FC236}">
                  <a16:creationId xmlns:a16="http://schemas.microsoft.com/office/drawing/2014/main" id="{DD7ABA30-C7FB-6553-FFC6-B90E619FCF0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8625" y="3070860"/>
              <a:ext cx="3614823"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a:extLst>
                <a:ext uri="{FF2B5EF4-FFF2-40B4-BE49-F238E27FC236}">
                  <a16:creationId xmlns:a16="http://schemas.microsoft.com/office/drawing/2014/main" id="{4DDC1DDA-44F0-C942-CFB9-CA537D9B8462}"/>
                </a:ext>
              </a:extLst>
            </p:cNvPr>
            <p:cNvGrpSpPr/>
            <p:nvPr/>
          </p:nvGrpSpPr>
          <p:grpSpPr>
            <a:xfrm>
              <a:off x="428625" y="1333500"/>
              <a:ext cx="8285117" cy="5212080"/>
              <a:chOff x="457200" y="1066800"/>
              <a:chExt cx="8285117" cy="5212080"/>
            </a:xfrm>
          </p:grpSpPr>
          <p:pic>
            <p:nvPicPr>
              <p:cNvPr id="9" name="Picture 2">
                <a:extLst>
                  <a:ext uri="{FF2B5EF4-FFF2-40B4-BE49-F238E27FC236}">
                    <a16:creationId xmlns:a16="http://schemas.microsoft.com/office/drawing/2014/main" id="{7393F1AE-8B88-F2F7-95A6-665E8ADBD6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1" y="1066800"/>
                <a:ext cx="2600931"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569E4CA6-22E0-164B-858C-24DE273848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97721" y="1066800"/>
                <a:ext cx="3044596"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a:extLst>
                  <a:ext uri="{FF2B5EF4-FFF2-40B4-BE49-F238E27FC236}">
                    <a16:creationId xmlns:a16="http://schemas.microsoft.com/office/drawing/2014/main" id="{F3C4A406-53B9-7468-0384-B09BF307F0B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8132" y="1066800"/>
                <a:ext cx="2634563"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a:extLst>
                  <a:ext uri="{FF2B5EF4-FFF2-40B4-BE49-F238E27FC236}">
                    <a16:creationId xmlns:a16="http://schemas.microsoft.com/office/drawing/2014/main" id="{D84707C2-07E8-9510-9496-50CD9FA7984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22675" y="2804160"/>
                <a:ext cx="3737199"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a:extLst>
                  <a:ext uri="{FF2B5EF4-FFF2-40B4-BE49-F238E27FC236}">
                    <a16:creationId xmlns:a16="http://schemas.microsoft.com/office/drawing/2014/main" id="{D6B69DB6-D139-1CB4-EB7F-3F78C1CA9FA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85532" y="4541520"/>
                <a:ext cx="2329537"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6">
                <a:extLst>
                  <a:ext uri="{FF2B5EF4-FFF2-40B4-BE49-F238E27FC236}">
                    <a16:creationId xmlns:a16="http://schemas.microsoft.com/office/drawing/2014/main" id="{B0DD7A71-F683-E9FF-00D4-13BDF3C3C4C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57200" y="4541520"/>
                <a:ext cx="2957541"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a:extLst>
                  <a:ext uri="{FF2B5EF4-FFF2-40B4-BE49-F238E27FC236}">
                    <a16:creationId xmlns:a16="http://schemas.microsoft.com/office/drawing/2014/main" id="{6FCC877C-A640-C642-FC20-A88646DEDAF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7353805" y="2804160"/>
                <a:ext cx="1386487" cy="1821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8">
                <a:extLst>
                  <a:ext uri="{FF2B5EF4-FFF2-40B4-BE49-F238E27FC236}">
                    <a16:creationId xmlns:a16="http://schemas.microsoft.com/office/drawing/2014/main" id="{748A5D97-6B09-FF72-4789-F3BDD234DB4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615069" y="4541520"/>
                <a:ext cx="3127248" cy="1737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92103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1569660"/>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rgbClr val="0070C0"/>
                </a:solidFill>
              </a:rPr>
              <a:t>De missie van de Rotary Foundation is om Rotarians te steunen bij de bevordering van begrip, goodwill en vrede in de wereld door de gezondheid te verbeteren, armoede te verlichten, onderwijs te ondersteunen, en het milieu te verbeteren.</a:t>
            </a:r>
          </a:p>
        </p:txBody>
      </p:sp>
    </p:spTree>
    <p:extLst>
      <p:ext uri="{BB962C8B-B14F-4D97-AF65-F5344CB8AC3E}">
        <p14:creationId xmlns:p14="http://schemas.microsoft.com/office/powerpoint/2010/main" val="39988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1569660"/>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chemeClr val="accent5">
                    <a:lumMod val="60000"/>
                    <a:lumOff val="40000"/>
                  </a:schemeClr>
                </a:solidFill>
              </a:rPr>
              <a:t>De missie van de Rotary Foundation is om </a:t>
            </a:r>
            <a:r>
              <a:rPr lang="nl-NL" sz="2400" b="1" dirty="0">
                <a:solidFill>
                  <a:srgbClr val="005392"/>
                </a:solidFill>
              </a:rPr>
              <a:t>Rotarians te steunen </a:t>
            </a:r>
            <a:r>
              <a:rPr lang="nl-NL" sz="2400" b="1" dirty="0">
                <a:solidFill>
                  <a:schemeClr val="accent5">
                    <a:lumMod val="60000"/>
                    <a:lumOff val="40000"/>
                  </a:schemeClr>
                </a:solidFill>
              </a:rPr>
              <a:t>bij de bevordering van begrip, goodwill en vrede in de wereld door de gezondheid te verbeteren, armoede te verlichten, onderwijs te ondersteunen, en het milieu te verbeteren.</a:t>
            </a:r>
          </a:p>
        </p:txBody>
      </p:sp>
    </p:spTree>
    <p:extLst>
      <p:ext uri="{BB962C8B-B14F-4D97-AF65-F5344CB8AC3E}">
        <p14:creationId xmlns:p14="http://schemas.microsoft.com/office/powerpoint/2010/main" val="18702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1569660"/>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chemeClr val="accent5">
                    <a:lumMod val="60000"/>
                    <a:lumOff val="40000"/>
                  </a:schemeClr>
                </a:solidFill>
              </a:rPr>
              <a:t>De missie van de Rotary Foundation is om Rotarians te steunen bij de bevordering van begrip, goodwill en </a:t>
            </a:r>
            <a:r>
              <a:rPr lang="nl-NL" sz="2400" b="1" dirty="0">
                <a:solidFill>
                  <a:srgbClr val="005392"/>
                </a:solidFill>
              </a:rPr>
              <a:t>vrede in de wereld </a:t>
            </a:r>
            <a:r>
              <a:rPr lang="nl-NL" sz="2400" b="1" dirty="0">
                <a:solidFill>
                  <a:schemeClr val="accent5">
                    <a:lumMod val="60000"/>
                    <a:lumOff val="40000"/>
                  </a:schemeClr>
                </a:solidFill>
              </a:rPr>
              <a:t>door de </a:t>
            </a:r>
            <a:r>
              <a:rPr lang="nl-NL" sz="2400" b="1" dirty="0">
                <a:solidFill>
                  <a:srgbClr val="005392"/>
                </a:solidFill>
              </a:rPr>
              <a:t>gezondheid te verbeteren</a:t>
            </a:r>
            <a:r>
              <a:rPr lang="nl-NL" sz="2400" b="1" dirty="0">
                <a:solidFill>
                  <a:schemeClr val="accent5">
                    <a:lumMod val="60000"/>
                    <a:lumOff val="40000"/>
                  </a:schemeClr>
                </a:solidFill>
              </a:rPr>
              <a:t>, </a:t>
            </a:r>
            <a:r>
              <a:rPr lang="nl-NL" sz="2400" b="1" dirty="0">
                <a:solidFill>
                  <a:srgbClr val="005392"/>
                </a:solidFill>
              </a:rPr>
              <a:t>armoede te verlichten</a:t>
            </a:r>
            <a:r>
              <a:rPr lang="nl-NL" sz="2400" b="1" dirty="0">
                <a:solidFill>
                  <a:schemeClr val="accent5">
                    <a:lumMod val="60000"/>
                    <a:lumOff val="40000"/>
                  </a:schemeClr>
                </a:solidFill>
              </a:rPr>
              <a:t>, </a:t>
            </a:r>
            <a:r>
              <a:rPr lang="nl-NL" sz="2400" b="1" dirty="0">
                <a:solidFill>
                  <a:srgbClr val="005392"/>
                </a:solidFill>
              </a:rPr>
              <a:t>onderwijs te ondersteunen</a:t>
            </a:r>
            <a:r>
              <a:rPr lang="nl-NL" sz="2400" b="1" dirty="0">
                <a:solidFill>
                  <a:schemeClr val="accent5">
                    <a:lumMod val="60000"/>
                    <a:lumOff val="40000"/>
                  </a:schemeClr>
                </a:solidFill>
              </a:rPr>
              <a:t>, en het </a:t>
            </a:r>
            <a:r>
              <a:rPr lang="nl-NL" sz="2400" b="1" dirty="0">
                <a:solidFill>
                  <a:srgbClr val="005392"/>
                </a:solidFill>
              </a:rPr>
              <a:t>milieu te verbeteren</a:t>
            </a:r>
            <a:r>
              <a:rPr lang="nl-NL" sz="2400" b="1" dirty="0">
                <a:solidFill>
                  <a:schemeClr val="accent5">
                    <a:lumMod val="60000"/>
                    <a:lumOff val="40000"/>
                  </a:schemeClr>
                </a:solidFill>
              </a:rPr>
              <a:t>.</a:t>
            </a:r>
          </a:p>
        </p:txBody>
      </p:sp>
    </p:spTree>
    <p:extLst>
      <p:ext uri="{BB962C8B-B14F-4D97-AF65-F5344CB8AC3E}">
        <p14:creationId xmlns:p14="http://schemas.microsoft.com/office/powerpoint/2010/main" val="225516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4247317"/>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rgbClr val="0070C0"/>
                </a:solidFill>
              </a:rPr>
              <a:t>De missie van de Rotary Foundation is om Rotarians te steunen bij de bevordering van begrip, goodwill en vrede in de wereld door de gezondheid te verbeteren, armoede te verlichten, onderwijs te ondersteunen, en het milieu te verbeteren.</a:t>
            </a:r>
          </a:p>
          <a:p>
            <a:pPr marL="566738" indent="-342900">
              <a:spcBef>
                <a:spcPts val="600"/>
              </a:spcBef>
              <a:spcAft>
                <a:spcPts val="1200"/>
              </a:spcAft>
              <a:buFont typeface="Wingdings" panose="05000000000000000000" pitchFamily="2" charset="2"/>
              <a:buChar char="Ø"/>
              <a:defRPr/>
            </a:pPr>
            <a:r>
              <a:rPr lang="nl-NL" sz="2400" b="1" dirty="0">
                <a:solidFill>
                  <a:srgbClr val="0070C0"/>
                </a:solidFill>
              </a:rPr>
              <a:t>Om deze missie te ondersteunen, heeft de Foundation verschillende Grant-programma's opgezet, waaronder District- en Global Grants.</a:t>
            </a:r>
          </a:p>
          <a:p>
            <a:pPr marL="566738" indent="-342900">
              <a:spcBef>
                <a:spcPts val="600"/>
              </a:spcBef>
              <a:spcAft>
                <a:spcPts val="1200"/>
              </a:spcAft>
              <a:buFont typeface="Wingdings" panose="05000000000000000000" pitchFamily="2" charset="2"/>
              <a:buChar char="Ø"/>
              <a:defRPr/>
            </a:pPr>
            <a:r>
              <a:rPr lang="nl-NL" sz="2400" b="1" dirty="0">
                <a:solidFill>
                  <a:srgbClr val="0070C0"/>
                </a:solidFill>
              </a:rPr>
              <a:t>Deze programma's zijn alleen mogelijk dankzij </a:t>
            </a:r>
            <a:br>
              <a:rPr lang="nl-NL" sz="2400" b="1" dirty="0">
                <a:solidFill>
                  <a:srgbClr val="0070C0"/>
                </a:solidFill>
              </a:rPr>
            </a:br>
            <a:r>
              <a:rPr lang="nl-NL" sz="2400" b="1" dirty="0">
                <a:solidFill>
                  <a:srgbClr val="0070C0"/>
                </a:solidFill>
              </a:rPr>
              <a:t>de vrijgevigheid van honderdduizenden donateurs van over de hele wereld. </a:t>
            </a:r>
          </a:p>
        </p:txBody>
      </p:sp>
    </p:spTree>
    <p:extLst>
      <p:ext uri="{BB962C8B-B14F-4D97-AF65-F5344CB8AC3E}">
        <p14:creationId xmlns:p14="http://schemas.microsoft.com/office/powerpoint/2010/main" val="264748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4247317"/>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rgbClr val="0070C0"/>
                </a:solidFill>
              </a:rPr>
              <a:t>De missie van de Rotary Foundation is om Rotarians te steunen bij de bevordering van begrip, goodwill en vrede in de wereld door de gezondheid te verbeteren, armoede te verlichten, onderwijs te ondersteunen, en het milieu te verbeteren.</a:t>
            </a:r>
          </a:p>
          <a:p>
            <a:pPr marL="566738" indent="-342900">
              <a:spcBef>
                <a:spcPts val="600"/>
              </a:spcBef>
              <a:spcAft>
                <a:spcPts val="1200"/>
              </a:spcAft>
              <a:buFont typeface="Wingdings" panose="05000000000000000000" pitchFamily="2" charset="2"/>
              <a:buChar char="Ø"/>
              <a:defRPr/>
            </a:pPr>
            <a:r>
              <a:rPr lang="nl-NL" sz="2400" b="1" dirty="0">
                <a:solidFill>
                  <a:schemeClr val="bg1"/>
                </a:solidFill>
              </a:rPr>
              <a:t>Om deze missie te ondersteunen, heeft de Foundation verschillende Grant-programma's opgezet, waaronder District- en Global Grants.</a:t>
            </a:r>
          </a:p>
          <a:p>
            <a:pPr marL="566738" indent="-342900">
              <a:spcBef>
                <a:spcPts val="600"/>
              </a:spcBef>
              <a:spcAft>
                <a:spcPts val="1800"/>
              </a:spcAft>
              <a:buFont typeface="Wingdings" panose="05000000000000000000" pitchFamily="2" charset="2"/>
              <a:buChar char="Ø"/>
              <a:defRPr/>
            </a:pPr>
            <a:r>
              <a:rPr lang="nl-NL" sz="2400" b="1" dirty="0">
                <a:solidFill>
                  <a:srgbClr val="0070C0"/>
                </a:solidFill>
              </a:rPr>
              <a:t>Deze programma's zijn alleen mogelijk dankzij </a:t>
            </a:r>
            <a:br>
              <a:rPr lang="nl-NL" sz="2400" b="1" dirty="0">
                <a:solidFill>
                  <a:srgbClr val="0070C0"/>
                </a:solidFill>
              </a:rPr>
            </a:br>
            <a:r>
              <a:rPr lang="nl-NL" sz="2400" b="1" dirty="0">
                <a:solidFill>
                  <a:srgbClr val="0070C0"/>
                </a:solidFill>
              </a:rPr>
              <a:t>de vrijgevigheid van honderdduizenden donateurs van over de hele wereld. </a:t>
            </a:r>
          </a:p>
        </p:txBody>
      </p:sp>
      <p:sp>
        <p:nvSpPr>
          <p:cNvPr id="4" name="Rectangle 3">
            <a:extLst>
              <a:ext uri="{FF2B5EF4-FFF2-40B4-BE49-F238E27FC236}">
                <a16:creationId xmlns:a16="http://schemas.microsoft.com/office/drawing/2014/main" id="{269DBCFE-9C33-97DA-2322-98923D5C7B44}"/>
              </a:ext>
            </a:extLst>
          </p:cNvPr>
          <p:cNvSpPr txBox="1">
            <a:spLocks noChangeArrowheads="1"/>
          </p:cNvSpPr>
          <p:nvPr/>
        </p:nvSpPr>
        <p:spPr bwMode="auto">
          <a:xfrm>
            <a:off x="3628105" y="3597807"/>
            <a:ext cx="71618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742950" lvl="1" indent="-571500">
              <a:spcBef>
                <a:spcPts val="2667"/>
              </a:spcBef>
              <a:buClr>
                <a:srgbClr val="58585A"/>
              </a:buClr>
              <a:buSzPct val="120000"/>
              <a:buFont typeface="Wingdings" panose="05000000000000000000" pitchFamily="2" charset="2"/>
              <a:buChar char="Ø"/>
              <a:defRPr/>
            </a:pPr>
            <a:r>
              <a:rPr lang="en-US" altLang="en-US" sz="2800" b="1" dirty="0" err="1">
                <a:solidFill>
                  <a:srgbClr val="28659C"/>
                </a:solidFill>
                <a:latin typeface="+mn-lt"/>
              </a:rPr>
              <a:t>Waar</a:t>
            </a:r>
            <a:r>
              <a:rPr lang="en-US" altLang="en-US" sz="2800" b="1" dirty="0">
                <a:solidFill>
                  <a:srgbClr val="28659C"/>
                </a:solidFill>
                <a:latin typeface="+mn-lt"/>
              </a:rPr>
              <a:t> </a:t>
            </a:r>
            <a:r>
              <a:rPr lang="en-US" altLang="en-US" sz="2800" b="1" dirty="0" err="1">
                <a:solidFill>
                  <a:srgbClr val="28659C"/>
                </a:solidFill>
                <a:latin typeface="+mn-lt"/>
              </a:rPr>
              <a:t>gaat</a:t>
            </a:r>
            <a:r>
              <a:rPr lang="en-US" altLang="en-US" sz="2800" b="1" dirty="0">
                <a:solidFill>
                  <a:srgbClr val="28659C"/>
                </a:solidFill>
                <a:latin typeface="+mn-lt"/>
              </a:rPr>
              <a:t> het geld </a:t>
            </a:r>
            <a:r>
              <a:rPr lang="en-US" altLang="en-US" sz="2800" b="1" dirty="0" err="1">
                <a:solidFill>
                  <a:srgbClr val="28659C"/>
                </a:solidFill>
                <a:latin typeface="+mn-lt"/>
              </a:rPr>
              <a:t>heen</a:t>
            </a:r>
            <a:r>
              <a:rPr lang="en-US" altLang="en-US" sz="2800" b="1" dirty="0">
                <a:solidFill>
                  <a:srgbClr val="28659C"/>
                </a:solidFill>
                <a:latin typeface="+mn-lt"/>
              </a:rPr>
              <a:t>? </a:t>
            </a:r>
            <a:br>
              <a:rPr lang="en-US" altLang="en-US" sz="2800" b="1" dirty="0">
                <a:solidFill>
                  <a:srgbClr val="28659C"/>
                </a:solidFill>
                <a:latin typeface="+mn-lt"/>
              </a:rPr>
            </a:br>
            <a:r>
              <a:rPr lang="en-US" altLang="en-US" sz="2800" b="1" dirty="0">
                <a:solidFill>
                  <a:srgbClr val="ED2B7A"/>
                </a:solidFill>
                <a:latin typeface="+mn-lt"/>
                <a:sym typeface="Wingdings" panose="05000000000000000000" pitchFamily="2" charset="2"/>
              </a:rPr>
              <a:t> Grants</a:t>
            </a:r>
            <a:endParaRPr lang="en-US" altLang="en-US" sz="2800" b="1" dirty="0">
              <a:solidFill>
                <a:srgbClr val="ED2B7A"/>
              </a:solidFill>
              <a:latin typeface="+mn-lt"/>
            </a:endParaRPr>
          </a:p>
        </p:txBody>
      </p:sp>
    </p:spTree>
    <p:extLst>
      <p:ext uri="{BB962C8B-B14F-4D97-AF65-F5344CB8AC3E}">
        <p14:creationId xmlns:p14="http://schemas.microsoft.com/office/powerpoint/2010/main" val="132237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58910-04FE-F041-B23E-E6D77357CD21}"/>
              </a:ext>
            </a:extLst>
          </p:cNvPr>
          <p:cNvSpPr/>
          <p:nvPr/>
        </p:nvSpPr>
        <p:spPr>
          <a:xfrm flipV="1">
            <a:off x="0" y="-1"/>
            <a:ext cx="12192000" cy="1140643"/>
          </a:xfrm>
          <a:prstGeom prst="rect">
            <a:avLst/>
          </a:prstGeom>
          <a:solidFill>
            <a:srgbClr val="2A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a:extLst>
              <a:ext uri="{FF2B5EF4-FFF2-40B4-BE49-F238E27FC236}">
                <a16:creationId xmlns:a16="http://schemas.microsoft.com/office/drawing/2014/main" id="{78BC29EA-25D2-CA4E-A2EA-DCEDFBC5AC68}"/>
              </a:ext>
            </a:extLst>
          </p:cNvPr>
          <p:cNvSpPr txBox="1">
            <a:spLocks/>
          </p:cNvSpPr>
          <p:nvPr/>
        </p:nvSpPr>
        <p:spPr>
          <a:xfrm>
            <a:off x="379827" y="252658"/>
            <a:ext cx="11812173" cy="8408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4400" b="1" i="0" kern="1200">
                <a:solidFill>
                  <a:srgbClr val="48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FFFF"/>
                </a:solidFill>
              </a:rPr>
              <a:t>De Rotary Foundation – </a:t>
            </a:r>
            <a:r>
              <a:rPr lang="en-US" dirty="0" err="1">
                <a:solidFill>
                  <a:srgbClr val="FFC000"/>
                </a:solidFill>
              </a:rPr>
              <a:t>Missie</a:t>
            </a:r>
            <a:endParaRPr lang="en-US" dirty="0">
              <a:solidFill>
                <a:srgbClr val="FFC000"/>
              </a:solidFill>
            </a:endParaRPr>
          </a:p>
        </p:txBody>
      </p:sp>
      <p:sp>
        <p:nvSpPr>
          <p:cNvPr id="5" name="Rectangle 4"/>
          <p:cNvSpPr/>
          <p:nvPr/>
        </p:nvSpPr>
        <p:spPr>
          <a:xfrm>
            <a:off x="9083908" y="6613820"/>
            <a:ext cx="44510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739317-D193-4491-A231-3884CA5BE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00" y="1954338"/>
            <a:ext cx="2573511" cy="3793645"/>
          </a:xfrm>
          <a:prstGeom prst="rect">
            <a:avLst/>
          </a:prstGeom>
          <a:ln w="22225">
            <a:solidFill>
              <a:srgbClr val="6699FF"/>
            </a:solidFill>
          </a:ln>
        </p:spPr>
      </p:pic>
      <p:sp>
        <p:nvSpPr>
          <p:cNvPr id="10" name="TextBox 9">
            <a:extLst>
              <a:ext uri="{FF2B5EF4-FFF2-40B4-BE49-F238E27FC236}">
                <a16:creationId xmlns:a16="http://schemas.microsoft.com/office/drawing/2014/main" id="{EDDCB177-284B-47E6-9754-E8F867A213B8}"/>
              </a:ext>
            </a:extLst>
          </p:cNvPr>
          <p:cNvSpPr txBox="1"/>
          <p:nvPr/>
        </p:nvSpPr>
        <p:spPr>
          <a:xfrm>
            <a:off x="3331032" y="1804423"/>
            <a:ext cx="8477250" cy="4247317"/>
          </a:xfrm>
          <a:prstGeom prst="rect">
            <a:avLst/>
          </a:prstGeom>
          <a:noFill/>
        </p:spPr>
        <p:txBody>
          <a:bodyPr wrap="square">
            <a:spAutoFit/>
          </a:bodyPr>
          <a:lstStyle/>
          <a:p>
            <a:pPr marL="265113" indent="-265113">
              <a:spcBef>
                <a:spcPts val="600"/>
              </a:spcBef>
              <a:spcAft>
                <a:spcPts val="1200"/>
              </a:spcAft>
              <a:buFont typeface="Arial" panose="020B0604020202020204" pitchFamily="34" charset="0"/>
              <a:buChar char="•"/>
              <a:defRPr/>
            </a:pPr>
            <a:r>
              <a:rPr lang="nl-NL" sz="2400" b="1" dirty="0">
                <a:solidFill>
                  <a:srgbClr val="0070C0"/>
                </a:solidFill>
              </a:rPr>
              <a:t>De missie van de Rotary Foundation is om Rotarians te steunen bij de bevordering van begrip, goodwill en vrede in de wereld door de gezondheid te verbeteren, armoede te verlichten, onderwijs te ondersteunen, en het milieu te verbeteren.</a:t>
            </a:r>
          </a:p>
          <a:p>
            <a:pPr marL="566738" indent="-342900">
              <a:spcBef>
                <a:spcPts val="600"/>
              </a:spcBef>
              <a:spcAft>
                <a:spcPts val="1200"/>
              </a:spcAft>
              <a:buFont typeface="Wingdings" panose="05000000000000000000" pitchFamily="2" charset="2"/>
              <a:buChar char="Ø"/>
              <a:defRPr/>
            </a:pPr>
            <a:r>
              <a:rPr lang="nl-NL" sz="2400" b="1" dirty="0">
                <a:solidFill>
                  <a:schemeClr val="bg1"/>
                </a:solidFill>
              </a:rPr>
              <a:t>Om deze missie te ondersteunen, heeft de Foundation verschillende Grant-programma's opgezet, waaronder District- en Global Grants.</a:t>
            </a:r>
          </a:p>
          <a:p>
            <a:pPr marL="566738" indent="-342900">
              <a:spcBef>
                <a:spcPts val="600"/>
              </a:spcBef>
              <a:spcAft>
                <a:spcPts val="1800"/>
              </a:spcAft>
              <a:buFont typeface="Wingdings" panose="05000000000000000000" pitchFamily="2" charset="2"/>
              <a:buChar char="Ø"/>
              <a:defRPr/>
            </a:pPr>
            <a:r>
              <a:rPr lang="nl-NL" sz="2400" b="1" dirty="0">
                <a:solidFill>
                  <a:schemeClr val="bg1"/>
                </a:solidFill>
              </a:rPr>
              <a:t>Deze programma's zijn alleen mogelijk dankzij </a:t>
            </a:r>
            <a:br>
              <a:rPr lang="nl-NL" sz="2400" b="1" dirty="0">
                <a:solidFill>
                  <a:schemeClr val="bg1"/>
                </a:solidFill>
              </a:rPr>
            </a:br>
            <a:r>
              <a:rPr lang="nl-NL" sz="2400" b="1" dirty="0">
                <a:solidFill>
                  <a:schemeClr val="bg1"/>
                </a:solidFill>
              </a:rPr>
              <a:t>de vrijgevigheid van honderdduizenden donateurs van over de hele wereld. </a:t>
            </a:r>
          </a:p>
        </p:txBody>
      </p:sp>
      <p:sp>
        <p:nvSpPr>
          <p:cNvPr id="4" name="Rectangle 3">
            <a:extLst>
              <a:ext uri="{FF2B5EF4-FFF2-40B4-BE49-F238E27FC236}">
                <a16:creationId xmlns:a16="http://schemas.microsoft.com/office/drawing/2014/main" id="{B0258D1D-CCAC-C067-2251-296B1F7D2AED}"/>
              </a:ext>
            </a:extLst>
          </p:cNvPr>
          <p:cNvSpPr txBox="1">
            <a:spLocks noChangeArrowheads="1"/>
          </p:cNvSpPr>
          <p:nvPr/>
        </p:nvSpPr>
        <p:spPr bwMode="auto">
          <a:xfrm>
            <a:off x="3628105" y="3597807"/>
            <a:ext cx="71618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742950" lvl="1" indent="-571500">
              <a:spcBef>
                <a:spcPts val="2667"/>
              </a:spcBef>
              <a:buClr>
                <a:srgbClr val="58585A"/>
              </a:buClr>
              <a:buSzPct val="120000"/>
              <a:buFont typeface="Wingdings" panose="05000000000000000000" pitchFamily="2" charset="2"/>
              <a:buChar char="Ø"/>
              <a:defRPr/>
            </a:pPr>
            <a:r>
              <a:rPr lang="en-US" altLang="en-US" sz="2800" b="1" dirty="0" err="1">
                <a:solidFill>
                  <a:srgbClr val="28659C"/>
                </a:solidFill>
                <a:latin typeface="+mn-lt"/>
              </a:rPr>
              <a:t>Waar</a:t>
            </a:r>
            <a:r>
              <a:rPr lang="en-US" altLang="en-US" sz="2800" b="1" dirty="0">
                <a:solidFill>
                  <a:srgbClr val="28659C"/>
                </a:solidFill>
                <a:latin typeface="+mn-lt"/>
              </a:rPr>
              <a:t> </a:t>
            </a:r>
            <a:r>
              <a:rPr lang="en-US" altLang="en-US" sz="2800" b="1" dirty="0" err="1">
                <a:solidFill>
                  <a:srgbClr val="28659C"/>
                </a:solidFill>
                <a:latin typeface="+mn-lt"/>
              </a:rPr>
              <a:t>gaat</a:t>
            </a:r>
            <a:r>
              <a:rPr lang="en-US" altLang="en-US" sz="2800" b="1" dirty="0">
                <a:solidFill>
                  <a:srgbClr val="28659C"/>
                </a:solidFill>
                <a:latin typeface="+mn-lt"/>
              </a:rPr>
              <a:t> het geld </a:t>
            </a:r>
            <a:r>
              <a:rPr lang="en-US" altLang="en-US" sz="2800" b="1" dirty="0" err="1">
                <a:solidFill>
                  <a:srgbClr val="28659C"/>
                </a:solidFill>
                <a:latin typeface="+mn-lt"/>
              </a:rPr>
              <a:t>heen</a:t>
            </a:r>
            <a:r>
              <a:rPr lang="en-US" altLang="en-US" sz="2800" b="1" dirty="0">
                <a:solidFill>
                  <a:srgbClr val="28659C"/>
                </a:solidFill>
                <a:latin typeface="+mn-lt"/>
              </a:rPr>
              <a:t>? </a:t>
            </a:r>
            <a:br>
              <a:rPr lang="en-US" altLang="en-US" sz="2800" b="1" dirty="0">
                <a:solidFill>
                  <a:srgbClr val="28659C"/>
                </a:solidFill>
                <a:latin typeface="+mn-lt"/>
              </a:rPr>
            </a:br>
            <a:r>
              <a:rPr lang="en-US" altLang="en-US" sz="2800" b="1" dirty="0">
                <a:solidFill>
                  <a:srgbClr val="ED2B7A"/>
                </a:solidFill>
                <a:latin typeface="+mn-lt"/>
                <a:sym typeface="Wingdings" panose="05000000000000000000" pitchFamily="2" charset="2"/>
              </a:rPr>
              <a:t> Grants</a:t>
            </a:r>
            <a:endParaRPr lang="en-US" altLang="en-US" sz="2800" b="1" dirty="0">
              <a:solidFill>
                <a:srgbClr val="ED2B7A"/>
              </a:solidFill>
              <a:latin typeface="+mn-lt"/>
            </a:endParaRPr>
          </a:p>
        </p:txBody>
      </p:sp>
      <p:sp>
        <p:nvSpPr>
          <p:cNvPr id="6" name="Rectangle 3">
            <a:extLst>
              <a:ext uri="{FF2B5EF4-FFF2-40B4-BE49-F238E27FC236}">
                <a16:creationId xmlns:a16="http://schemas.microsoft.com/office/drawing/2014/main" id="{91F811AE-CF61-1F62-A4BD-E52DABFFFE6A}"/>
              </a:ext>
            </a:extLst>
          </p:cNvPr>
          <p:cNvSpPr txBox="1">
            <a:spLocks noChangeArrowheads="1"/>
          </p:cNvSpPr>
          <p:nvPr/>
        </p:nvSpPr>
        <p:spPr bwMode="auto">
          <a:xfrm>
            <a:off x="3628105" y="4895540"/>
            <a:ext cx="682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MS PGothic" pitchFamily="34" charset="-128"/>
              </a:defRPr>
            </a:lvl1pPr>
            <a:lvl2pPr marL="1714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742950" lvl="1" indent="-571500">
              <a:spcBef>
                <a:spcPts val="2667"/>
              </a:spcBef>
              <a:buClr>
                <a:srgbClr val="58585A"/>
              </a:buClr>
              <a:buSzPct val="120000"/>
              <a:buFont typeface="Wingdings" panose="05000000000000000000" pitchFamily="2" charset="2"/>
              <a:buChar char="Ø"/>
              <a:defRPr/>
            </a:pPr>
            <a:r>
              <a:rPr lang="en-US" altLang="en-US" sz="2800" b="1" dirty="0" err="1">
                <a:solidFill>
                  <a:srgbClr val="28659C"/>
                </a:solidFill>
                <a:latin typeface="+mn-lt"/>
              </a:rPr>
              <a:t>Waar</a:t>
            </a:r>
            <a:r>
              <a:rPr lang="en-US" altLang="en-US" sz="2800" b="1" dirty="0">
                <a:solidFill>
                  <a:srgbClr val="28659C"/>
                </a:solidFill>
                <a:latin typeface="+mn-lt"/>
              </a:rPr>
              <a:t> </a:t>
            </a:r>
            <a:r>
              <a:rPr lang="en-US" altLang="en-US" sz="2800" b="1" dirty="0" err="1">
                <a:solidFill>
                  <a:srgbClr val="28659C"/>
                </a:solidFill>
                <a:latin typeface="+mn-lt"/>
              </a:rPr>
              <a:t>komt</a:t>
            </a:r>
            <a:r>
              <a:rPr lang="en-US" altLang="en-US" sz="2800" b="1" dirty="0">
                <a:solidFill>
                  <a:srgbClr val="28659C"/>
                </a:solidFill>
                <a:latin typeface="+mn-lt"/>
              </a:rPr>
              <a:t> het geld </a:t>
            </a:r>
            <a:r>
              <a:rPr lang="en-US" altLang="en-US" sz="2800" b="1" dirty="0" err="1">
                <a:solidFill>
                  <a:srgbClr val="28659C"/>
                </a:solidFill>
                <a:latin typeface="+mn-lt"/>
              </a:rPr>
              <a:t>vandaan</a:t>
            </a:r>
            <a:r>
              <a:rPr lang="en-US" altLang="en-US" sz="2800" b="1" dirty="0">
                <a:solidFill>
                  <a:srgbClr val="28659C"/>
                </a:solidFill>
                <a:latin typeface="+mn-lt"/>
              </a:rPr>
              <a:t>? </a:t>
            </a:r>
            <a:br>
              <a:rPr lang="en-US" altLang="en-US" sz="2800" b="1" dirty="0">
                <a:solidFill>
                  <a:srgbClr val="ED2B7A"/>
                </a:solidFill>
                <a:latin typeface="+mn-lt"/>
              </a:rPr>
            </a:br>
            <a:r>
              <a:rPr lang="en-US" altLang="en-US" sz="2800" b="1" dirty="0">
                <a:solidFill>
                  <a:srgbClr val="ED2B7A"/>
                </a:solidFill>
                <a:latin typeface="+mn-lt"/>
                <a:sym typeface="Wingdings" panose="05000000000000000000" pitchFamily="2" charset="2"/>
              </a:rPr>
              <a:t> </a:t>
            </a:r>
            <a:r>
              <a:rPr lang="en-US" altLang="en-US" sz="2800" b="1" dirty="0">
                <a:solidFill>
                  <a:srgbClr val="ED2B7A"/>
                </a:solidFill>
                <a:latin typeface="+mn-lt"/>
              </a:rPr>
              <a:t>Fundraising</a:t>
            </a:r>
            <a:endParaRPr lang="en-US" altLang="en-US" sz="2800" b="1" dirty="0">
              <a:solidFill>
                <a:srgbClr val="ED2B7A"/>
              </a:solidFill>
              <a:latin typeface="+mn-lt"/>
              <a:sym typeface="Wingdings" panose="05000000000000000000" pitchFamily="2" charset="2"/>
            </a:endParaRPr>
          </a:p>
        </p:txBody>
      </p:sp>
    </p:spTree>
    <p:extLst>
      <p:ext uri="{BB962C8B-B14F-4D97-AF65-F5344CB8AC3E}">
        <p14:creationId xmlns:p14="http://schemas.microsoft.com/office/powerpoint/2010/main" val="293387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038673e4-9801-4aa3-aad3-b8fc3fbaeba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DB3EF917403F43B5F454F8D7307C3F" ma:contentTypeVersion="10" ma:contentTypeDescription="Create a new document." ma:contentTypeScope="" ma:versionID="affa1d093b6b204ac8d05516284f37da">
  <xsd:schema xmlns:xsd="http://www.w3.org/2001/XMLSchema" xmlns:xs="http://www.w3.org/2001/XMLSchema" xmlns:p="http://schemas.microsoft.com/office/2006/metadata/properties" xmlns:ns2="2cd1d96f-621d-4656-b2c0-935dba9c21bc" xmlns:ns3="64783046-6357-4f00-a265-9112c8d9c058" targetNamespace="http://schemas.microsoft.com/office/2006/metadata/properties" ma:root="true" ma:fieldsID="b6dda99392d66dd7da6cedd90e32de2f" ns2:_="" ns3:_="">
    <xsd:import namespace="2cd1d96f-621d-4656-b2c0-935dba9c21bc"/>
    <xsd:import namespace="64783046-6357-4f00-a265-9112c8d9c0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1d96f-621d-4656-b2c0-935dba9c21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783046-6357-4f00-a265-9112c8d9c05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cd1d96f-621d-4656-b2c0-935dba9c21bc">
      <UserInfo>
        <DisplayName>Ashley Demma</DisplayName>
        <AccountId>344</AccountId>
        <AccountType/>
      </UserInfo>
      <UserInfo>
        <DisplayName>Thomas McVey</DisplayName>
        <AccountId>19</AccountId>
        <AccountType/>
      </UserInfo>
    </SharedWithUsers>
  </documentManagement>
</p:properties>
</file>

<file path=customXml/itemProps1.xml><?xml version="1.0" encoding="utf-8"?>
<ds:datastoreItem xmlns:ds="http://schemas.openxmlformats.org/officeDocument/2006/customXml" ds:itemID="{3FFAD64D-CFD6-4DE4-BE6F-3BB5F7E70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1d96f-621d-4656-b2c0-935dba9c21bc"/>
    <ds:schemaRef ds:uri="64783046-6357-4f00-a265-9112c8d9c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DA4E1-8320-424E-90C0-AD12E3794F6F}">
  <ds:schemaRefs>
    <ds:schemaRef ds:uri="http://schemas.microsoft.com/sharepoint/v3/contenttype/forms"/>
  </ds:schemaRefs>
</ds:datastoreItem>
</file>

<file path=customXml/itemProps3.xml><?xml version="1.0" encoding="utf-8"?>
<ds:datastoreItem xmlns:ds="http://schemas.openxmlformats.org/officeDocument/2006/customXml" ds:itemID="{9D49867F-FC67-4714-86BB-C7DDBEFC000E}">
  <ds:schemaRefs>
    <ds:schemaRef ds:uri="http://purl.org/dc/dcmitype/"/>
    <ds:schemaRef ds:uri="http://schemas.microsoft.com/office/2006/documentManagement/types"/>
    <ds:schemaRef ds:uri="64783046-6357-4f00-a265-9112c8d9c058"/>
    <ds:schemaRef ds:uri="http://purl.org/dc/elements/1.1/"/>
    <ds:schemaRef ds:uri="http://schemas.microsoft.com/office/2006/metadata/properties"/>
    <ds:schemaRef ds:uri="2cd1d96f-621d-4656-b2c0-935dba9c21bc"/>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66261</TotalTime>
  <Words>1008</Words>
  <Application>Microsoft Office PowerPoint</Application>
  <PresentationFormat>Breedbeeld</PresentationFormat>
  <Paragraphs>207</Paragraphs>
  <Slides>31</Slides>
  <Notes>28</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31</vt:i4>
      </vt:variant>
    </vt:vector>
  </HeadingPairs>
  <TitlesOfParts>
    <vt:vector size="43" baseType="lpstr">
      <vt:lpstr>Arial</vt:lpstr>
      <vt:lpstr>Arial Narrow</vt:lpstr>
      <vt:lpstr>Calibri</vt:lpstr>
      <vt:lpstr>Calibri Light</vt:lpstr>
      <vt:lpstr>Georgia</vt:lpstr>
      <vt:lpstr>Poppins</vt:lpstr>
      <vt:lpstr>Times New Roman</vt:lpstr>
      <vt:lpstr>Wingdings</vt:lpstr>
      <vt:lpstr>Office Theme</vt:lpstr>
      <vt:lpstr>Custom Design</vt:lpstr>
      <vt:lpstr>TRF-PowerpointDesignEN_Light_DRAFT</vt:lpstr>
      <vt:lpstr>1_Custom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Peter.Schnell@rotary.org</dc:creator>
  <cp:lastModifiedBy>Dominiek Willemse</cp:lastModifiedBy>
  <cp:revision>256</cp:revision>
  <cp:lastPrinted>2017-11-30T20:29:21Z</cp:lastPrinted>
  <dcterms:created xsi:type="dcterms:W3CDTF">2017-11-08T19:31:04Z</dcterms:created>
  <dcterms:modified xsi:type="dcterms:W3CDTF">2023-10-29T21:38:37Z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0x0101006DDB3EF917403F43B5F454F8D7307C3F</vt:lpwstr>
  </property>
</Properties>
</file>