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8" r:id="rId4"/>
    <p:sldMasterId id="2147483734" r:id="rId5"/>
    <p:sldMasterId id="2147483738" r:id="rId6"/>
    <p:sldMasterId id="2147483751" r:id="rId7"/>
    <p:sldMasterId id="2147483773" r:id="rId8"/>
  </p:sldMasterIdLst>
  <p:notesMasterIdLst>
    <p:notesMasterId r:id="rId33"/>
  </p:notesMasterIdLst>
  <p:handoutMasterIdLst>
    <p:handoutMasterId r:id="rId34"/>
  </p:handoutMasterIdLst>
  <p:sldIdLst>
    <p:sldId id="2147471967" r:id="rId9"/>
    <p:sldId id="256" r:id="rId10"/>
    <p:sldId id="949" r:id="rId11"/>
    <p:sldId id="4048" r:id="rId12"/>
    <p:sldId id="257" r:id="rId13"/>
    <p:sldId id="258" r:id="rId14"/>
    <p:sldId id="950" r:id="rId15"/>
    <p:sldId id="947" r:id="rId16"/>
    <p:sldId id="955" r:id="rId17"/>
    <p:sldId id="4050" r:id="rId18"/>
    <p:sldId id="953" r:id="rId19"/>
    <p:sldId id="4052" r:id="rId20"/>
    <p:sldId id="4049" r:id="rId21"/>
    <p:sldId id="948" r:id="rId22"/>
    <p:sldId id="951" r:id="rId23"/>
    <p:sldId id="959" r:id="rId24"/>
    <p:sldId id="954" r:id="rId25"/>
    <p:sldId id="4051" r:id="rId26"/>
    <p:sldId id="4044" r:id="rId27"/>
    <p:sldId id="4046" r:id="rId28"/>
    <p:sldId id="4041" r:id="rId29"/>
    <p:sldId id="4042" r:id="rId30"/>
    <p:sldId id="2147471968" r:id="rId31"/>
    <p:sldId id="323" r:id="rId32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2"/>
    <a:srgbClr val="2A6BA6"/>
    <a:srgbClr val="B6DF89"/>
    <a:srgbClr val="ED2B7A"/>
    <a:srgbClr val="28659C"/>
    <a:srgbClr val="FFFFFF"/>
    <a:srgbClr val="00B0E3"/>
    <a:srgbClr val="48595D"/>
    <a:srgbClr val="FF7600"/>
    <a:srgbClr val="00B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59" autoAdjust="0"/>
    <p:restoredTop sz="86275" autoAdjust="0"/>
  </p:normalViewPr>
  <p:slideViewPr>
    <p:cSldViewPr snapToGrid="0" snapToObjects="1">
      <p:cViewPr varScale="1">
        <p:scale>
          <a:sx n="55" d="100"/>
          <a:sy n="55" d="100"/>
        </p:scale>
        <p:origin x="97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21" Type="http://schemas.openxmlformats.org/officeDocument/2006/relationships/slide" Target="slides/slide13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gs" Target="tags/tag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58907-6429-4443-AE81-094262617D0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D98C1-D915-1D47-8B1C-7192028AD13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5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EFFD5-49AC-7B46-93A7-811784E66F7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B2294-2815-0641-BA18-00635844A3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47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B8C63C-8F99-4CBD-902A-A9B2DD289B43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62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076EF0-FC89-3249-B68C-C81291AEF7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D6EE59-3DE1-3B49-96A5-D938C06639E5}"/>
              </a:ext>
            </a:extLst>
          </p:cNvPr>
          <p:cNvSpPr/>
          <p:nvPr/>
        </p:nvSpPr>
        <p:spPr>
          <a:xfrm>
            <a:off x="-101600" y="457200"/>
            <a:ext cx="123952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4267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3467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933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24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2133">
                <a:solidFill>
                  <a:srgbClr val="000000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4829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0" i="0" cap="all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rgbClr val="000000"/>
                </a:solidFill>
                <a:latin typeface="Georgia"/>
                <a:cs typeface="Georgia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3853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4800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32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667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24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2400">
                <a:solidFill>
                  <a:srgbClr val="000000"/>
                </a:solidFill>
                <a:latin typeface="Georgia"/>
                <a:cs typeface="Georgia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32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667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24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2400">
                <a:solidFill>
                  <a:srgbClr val="000000"/>
                </a:solidFill>
                <a:latin typeface="Georgia"/>
                <a:cs typeface="Georgia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0660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4800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667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4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2133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2133">
                <a:solidFill>
                  <a:srgbClr val="000000"/>
                </a:solidFill>
                <a:latin typeface="Georgia"/>
                <a:cs typeface="Georgia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667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4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2133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2133">
                <a:solidFill>
                  <a:srgbClr val="000000"/>
                </a:solidFill>
                <a:latin typeface="Georgia"/>
                <a:cs typeface="Georgia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9286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0049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097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3733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32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2667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2667">
                <a:solidFill>
                  <a:srgbClr val="000000"/>
                </a:solidFill>
                <a:latin typeface="Georgia"/>
                <a:cs typeface="Georgia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solidFill>
                  <a:srgbClr val="000000"/>
                </a:solidFill>
                <a:latin typeface="Georgia"/>
                <a:cs typeface="Georgia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3952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solidFill>
                  <a:srgbClr val="000000"/>
                </a:solidFill>
                <a:latin typeface="Georgia"/>
                <a:cs typeface="Georgia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0085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241634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5333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3472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529AD4-5670-D0AB-251F-0FE316348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0FFABBD-E824-0216-77FA-A7B188560D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74D766C-E806-8198-3024-3776A389F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55DA-0D78-453B-B2D1-83BBB6FAD9D5}" type="datetimeFigureOut">
              <a:rPr lang="nl-BE" smtClean="0"/>
              <a:t>29/10/2023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23ACE1-A22A-6FAB-93FE-3CD8EF2D3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96D387-4310-6AB1-A51D-F98C68A4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947D-8E13-4CA7-A974-4684FA67983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349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71F627-8D1E-5744-AA15-C8FC2A43E4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7769CA-4E90-4A48-9E70-1CCB4F636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4267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3467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933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24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2133">
                <a:solidFill>
                  <a:srgbClr val="000000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104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ED5BE2-854F-1ABD-684C-86A69074A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5D5E49-7CA6-C28C-FAB6-1BC7ACC82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C7ECEF-2684-CB78-C10E-36D1C0E9F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55DA-0D78-453B-B2D1-83BBB6FAD9D5}" type="datetimeFigureOut">
              <a:rPr lang="nl-BE" smtClean="0"/>
              <a:t>29/10/2023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D6D670-8EDE-3084-C05F-0B717B298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61FFCBA-4297-27F3-F6D4-9B45176DB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947D-8E13-4CA7-A974-4684FA67983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8446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79498-5033-48FD-7B03-3C2FE59F8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D89DF2E-67F2-FE7E-1D5E-42151645F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7E03C6F-93D6-3187-067D-067489E64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55DA-0D78-453B-B2D1-83BBB6FAD9D5}" type="datetimeFigureOut">
              <a:rPr lang="nl-BE" smtClean="0"/>
              <a:t>29/10/2023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0AD0FB7-5719-8575-8895-71E43E533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D21A32-BC6E-EA64-B408-2FF391EE6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947D-8E13-4CA7-A974-4684FA67983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1126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AE5687-80A8-60C3-35EE-488D87206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8062B5-A3A5-695D-333E-5D698F29E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C8DBEF2-BA61-CBAA-83B5-9C0CEA57CD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C0D12A4-AFC5-84C5-5ABA-AAC782759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55DA-0D78-453B-B2D1-83BBB6FAD9D5}" type="datetimeFigureOut">
              <a:rPr lang="nl-BE" smtClean="0"/>
              <a:t>29/10/2023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79B03F0-AE87-CFE5-4B5D-BBAEBCBB8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7CECFA9-15AC-B6E2-D9E1-A3EFB3E26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947D-8E13-4CA7-A974-4684FA67983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5273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9B3C03-F8C3-B221-3FC8-EAC267435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85E5189-A77F-A4F9-150E-BDEC55A48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E386FF8-5F58-2C44-B789-6DD7FD3F8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BFAC148-273B-7F5C-545D-C3AF0930CB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3066604-36F0-BCF9-4BC9-3C8F3CDE50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298EDE1-4BBF-2D1A-C596-A073012E3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55DA-0D78-453B-B2D1-83BBB6FAD9D5}" type="datetimeFigureOut">
              <a:rPr lang="nl-BE" smtClean="0"/>
              <a:t>29/10/2023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9C24205-3CF7-A317-B7B5-09ED28FA1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0CC24CB-592F-9ABA-D1A4-8B8545810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947D-8E13-4CA7-A974-4684FA67983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96110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0EF3D-134F-9B0B-1250-B511AA18B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F37AB97-66BA-3D78-3D8D-C002B0236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55DA-0D78-453B-B2D1-83BBB6FAD9D5}" type="datetimeFigureOut">
              <a:rPr lang="nl-BE" smtClean="0"/>
              <a:t>29/10/2023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C14C715-B95D-1282-E244-C99DA69A5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C4D65F4-8B46-E0CC-6E05-538F11219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947D-8E13-4CA7-A974-4684FA67983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891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F35E7A0-652F-8348-B711-3DEF6247C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55DA-0D78-453B-B2D1-83BBB6FAD9D5}" type="datetimeFigureOut">
              <a:rPr lang="nl-BE" smtClean="0"/>
              <a:t>29/10/2023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CECBD2D-879D-8491-02F8-B5D93790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44389E5-8E96-E21E-1822-05E22182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947D-8E13-4CA7-A974-4684FA67983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4452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9A92FA-5C48-C311-0B71-083DBF5CE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F2D9F1-310D-83F0-6A6C-25E24D68C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DFC8871-9894-38EF-6292-38C78944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1C50F26-F3A3-F738-9472-1C112FB94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55DA-0D78-453B-B2D1-83BBB6FAD9D5}" type="datetimeFigureOut">
              <a:rPr lang="nl-BE" smtClean="0"/>
              <a:t>29/10/2023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6B7AD0F-FED8-BEC3-B2E8-0DCD85B03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19934C1-8797-0447-B6D9-B5BF718C4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947D-8E13-4CA7-A974-4684FA67983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6114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2F43C1-2CEE-472D-3A57-D90295FA0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C359001-9A8E-792F-6309-836A931A43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8B1850C-0798-392E-BFC9-AE8411ECE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03ECA05-A168-8983-160D-0F56D6997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55DA-0D78-453B-B2D1-83BBB6FAD9D5}" type="datetimeFigureOut">
              <a:rPr lang="nl-BE" smtClean="0"/>
              <a:t>29/10/2023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FBB2072-8220-D4E4-1875-A1577F3EE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39C2286-FE24-0E30-0241-18DCFC1AA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947D-8E13-4CA7-A974-4684FA67983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55300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FAB46F-959C-4C8D-F198-E9E49C55F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270E393-32DB-99D4-BC90-1E4DB3F3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180A18-8E04-7321-9DD2-CD9136E5E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55DA-0D78-453B-B2D1-83BBB6FAD9D5}" type="datetimeFigureOut">
              <a:rPr lang="nl-BE" smtClean="0"/>
              <a:t>29/10/2023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19E01C-C7B9-C923-68E2-2B4731AFF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7B3901E-B446-4A40-AA94-F64F09944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947D-8E13-4CA7-A974-4684FA67983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12673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DF800B1-E1B4-6B0A-A5AC-D5780588C6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40A8F3D-B367-A0EE-888D-1E00162829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E55A0E-6343-8E7F-BDC3-A84448F25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55DA-0D78-453B-B2D1-83BBB6FAD9D5}" type="datetimeFigureOut">
              <a:rPr lang="nl-BE" smtClean="0"/>
              <a:t>29/10/2023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3EFFA4-2AD5-5986-2CBF-C8E2214D0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111C32-D75C-BD03-BD6E-5BA9896BA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947D-8E13-4CA7-A974-4684FA67983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7832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4800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32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667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24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2400">
                <a:solidFill>
                  <a:srgbClr val="000000"/>
                </a:solidFill>
                <a:latin typeface="Georgia"/>
                <a:cs typeface="Georgia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32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667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24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2400">
                <a:solidFill>
                  <a:srgbClr val="000000"/>
                </a:solidFill>
                <a:latin typeface="Georgia"/>
                <a:cs typeface="Georgia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73256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A23C1-00C3-BCFD-5F03-35EBAF501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024277-4B22-7253-A694-2DEE76F9D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41A33-060D-CA13-9F1E-785AD4234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D0BE-DDB0-1649-999E-881275451C7C}" type="datetime3">
              <a:rPr lang="en-US" smtClean="0"/>
              <a:t>29 October 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F4D3A-F4B1-6D45-1447-EDBDA7CF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9C319-2888-F136-5442-0E7F3692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21F32-988A-1849-9CED-67B3CF50698B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157229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7D2E8-F29E-E46B-D54B-026BC814E2C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algn="ctr">
              <a:defRPr sz="5400" b="1"/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65030-959C-7B59-88E2-0A49C201A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A8C3CC-371A-4AA7-8BCC-F8B6A0788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33BA-C4C1-8C49-B9EA-B2D199CDC234}" type="datetime3">
              <a:rPr lang="en-US" smtClean="0"/>
              <a:t>29 October 2023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C36A9A-6F78-CDB6-53AB-17C47B66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FF10D4-7898-05A7-CB7F-9F5FEC26E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21F32-988A-1849-9CED-67B3CF50698B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30761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DA986-1CB6-1DB1-106A-8BB20326A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05B9C-0494-C428-DC80-3D62D3EB3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F9A08-6E2F-16BD-F5A0-80D563DB7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323D-9A1C-2945-9D20-3EDD91414721}" type="datetime3">
              <a:rPr lang="en-US" smtClean="0"/>
              <a:t>29 October 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BC128-3B09-2ADD-B959-27F1AEF56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953F1-EB11-EFEC-D800-5CE2D488C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21F32-988A-1849-9CED-67B3CF50698B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432057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33BE7-CE43-C55F-36D8-B5F5E5584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1C862-91AB-2972-B26C-5B78147EEC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ACC126-A4C2-A944-22AF-921574BEA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75C6E0-FCD5-2C00-32AD-CF5810584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07E9-CDFD-9348-A0E0-FF27BB6B7360}" type="datetime3">
              <a:rPr lang="en-US" smtClean="0"/>
              <a:t>29 October 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E4D29B-0088-3342-FE0B-C0BE4FA44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7A2859-0982-BB8A-7E39-CD9078CF1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21F32-988A-1849-9CED-67B3CF50698B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589935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1408B-F25B-1DE1-DEB3-B151D8620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487BE-D5EA-8E74-3210-75F711A9F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0CBEF-3DB3-2B5F-2158-93F32CCB5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D924E8-1DD2-5A91-9F0A-2F765D525E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F7D332-56F1-A684-D76C-CE8102FEA1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B532A1-51A7-33FC-21EF-5E229DFA8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7376-9A2C-D946-8140-5FF65DAB526C}" type="datetime3">
              <a:rPr lang="en-US" smtClean="0"/>
              <a:t>29 October 2023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6A9478-E054-8931-6F16-D767FACD0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421B61-8DF0-9D96-A71E-469FE0DAC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21F32-988A-1849-9CED-67B3CF50698B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072711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F360B-1116-FE3F-41DF-AC71C3ED520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849290-5F81-38AD-B2C5-7DC263F11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C00A-6A05-2445-A300-3EEE50B13267}" type="datetime3">
              <a:rPr lang="en-US" smtClean="0"/>
              <a:t>29 October 2023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FADC4E-E4F4-D455-FE4D-890AE6A36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8D9AF9-EAB2-49A6-39DB-48E64747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21F32-988A-1849-9CED-67B3CF50698B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635439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B395C8-0925-9D99-1444-38C8C137E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635A1-6AA0-9E46-A47A-4E5307D7A762}" type="datetime3">
              <a:rPr lang="en-US" smtClean="0"/>
              <a:t>29 October 2023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C68638-60D2-72B4-83E5-2790B4FB0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FA903-CDAD-52B7-1403-444F69F4E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21F32-988A-1849-9CED-67B3CF50698B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556567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CACBB-EE63-FBEE-159F-E6B82256F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159C9-6DFD-0D88-AA0D-E87FC2FBF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23DD4-7453-9931-8305-7816DE2D8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BDD96-C52A-C2FF-5611-C37620680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11A8-24E4-DE4A-BA2A-38CC366091C1}" type="datetime3">
              <a:rPr lang="en-US" smtClean="0"/>
              <a:t>29 October 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453FD-9D49-A91B-C995-11960B0B0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BE32F-4BA9-A3FE-3833-2AC7CD876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21F32-988A-1849-9CED-67B3CF50698B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763069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62C14-F9FA-0E19-B109-0069081B1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65EDD8-4E0A-7B2D-4D8A-A8A4905672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E86260-CF0F-9E7B-E4A2-110AA9942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252656-513A-DB0D-43A3-E1A481306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0CFE-7A23-6240-9AC3-EA3D82CEE6B5}" type="datetime3">
              <a:rPr lang="en-US" smtClean="0"/>
              <a:t>29 October 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EC2633-10C0-995A-BAEB-86A5F164B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D6C85A-EC3C-3C9C-7039-EACEBCA4F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21F32-988A-1849-9CED-67B3CF50698B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997236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0FBA7-3EC5-688D-6342-2CD6B6159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6F61E-E6BF-201A-0BE2-17C5192C6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18CC4-5459-09A2-8E1D-DFE9CCEAE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FAD1-E48D-9548-A4F2-1A760B322744}" type="datetime3">
              <a:rPr lang="en-US" smtClean="0"/>
              <a:t>29 October 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43F33-32A1-A5D6-6F5B-8B37F1520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1BC37-6FB3-D12C-1155-61FB234B5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21F32-988A-1849-9CED-67B3CF50698B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03784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solidFill>
                  <a:srgbClr val="000000"/>
                </a:solidFill>
                <a:latin typeface="Georgia"/>
                <a:cs typeface="Georgia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40842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331979-D512-A0E5-097E-A3650048EB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E2E4FB-D67F-668D-D1E5-484072C0A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B3DC2-9EDA-13A3-91DC-F3D5D877E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4DE2-AA13-374A-B327-4B6EA468A21F}" type="datetime3">
              <a:rPr lang="en-US" smtClean="0"/>
              <a:t>29 October 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5E169-6F1E-6778-59FA-FB342DFC3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D4C31-7FC1-AE4B-1A70-3699ACC21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21F32-988A-1849-9CED-67B3CF50698B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30464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5867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933">
                <a:solidFill>
                  <a:srgbClr val="005DAA"/>
                </a:solidFill>
                <a:latin typeface="Georgia"/>
                <a:cs typeface="Georgia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949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0134601" y="520701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rgbClr val="00AEEF"/>
          </a:solidFill>
          <a:effectLst/>
        </p:spPr>
        <p:txBody>
          <a:bodyPr lIns="548640" tIns="0" rIns="0" bIns="91440" anchor="b" anchorCtr="0">
            <a:noAutofit/>
          </a:bodyPr>
          <a:lstStyle>
            <a:lvl1pPr algn="l">
              <a:defRPr sz="5867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933">
                <a:solidFill>
                  <a:srgbClr val="00AEEF"/>
                </a:solidFill>
                <a:latin typeface="Georgia"/>
                <a:cs typeface="Georgia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631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885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01600" y="334411"/>
            <a:ext cx="12395200" cy="7366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30891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4267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3467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933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24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2133">
                <a:solidFill>
                  <a:srgbClr val="000000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366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4267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863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A38CC7-FFB8-8042-9B0C-AE5E42B34244}"/>
              </a:ext>
            </a:extLst>
          </p:cNvPr>
          <p:cNvSpPr txBox="1"/>
          <p:nvPr/>
        </p:nvSpPr>
        <p:spPr>
          <a:xfrm>
            <a:off x="9448800" y="6477000"/>
            <a:ext cx="2133600" cy="18466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C0CE98-AE50-41AB-9BED-A81629B42B8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+mn-cs"/>
              </a:rPr>
              <a:t>  </a:t>
            </a:r>
          </a:p>
        </p:txBody>
      </p:sp>
      <p:pic>
        <p:nvPicPr>
          <p:cNvPr id="2051" name="Picture 3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1549" y="5969000"/>
            <a:ext cx="161747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69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</p:sldLayoutIdLst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0800" y="279400"/>
            <a:ext cx="28448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00" y="5765801"/>
            <a:ext cx="2032000" cy="7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68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</p:sldLayoutIdLst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609585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543" y="5953388"/>
            <a:ext cx="1625600" cy="6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51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50" r:id="rId11"/>
  </p:sldLayoutIdLst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5B6E19E-1026-DC71-D5ED-209C8DBDA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8AEA8DC-A343-46C9-C3EA-A8FA0F85F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1E4B9E-B18C-A7C6-E1CC-1102579B9D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655DA-0D78-453B-B2D1-83BBB6FAD9D5}" type="datetimeFigureOut">
              <a:rPr lang="nl-BE" smtClean="0"/>
              <a:t>29/10/2023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35C6C6D-20C9-F140-CBA0-4EB25C1D27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5E31550-64F3-FCF8-2154-40E13C78C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B947D-8E13-4CA7-A974-4684FA67983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258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DB7748-E9D3-51C0-41D7-DFE309DAC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B61DA-27ED-4F38-A6AA-BEC7E33D4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6C685-9B81-67F2-8628-A8A55D70B2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FBA5A-51CC-3F40-B15C-80AB7C088554}" type="datetime3">
              <a:rPr lang="en-US" smtClean="0"/>
              <a:t>29 October 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E2869-E7B9-BD92-FE50-E3620F3AA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B637C-5BDD-F531-23B2-BE3360B5A4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21F32-988A-1849-9CED-67B3CF50698B}" type="slidenum">
              <a:rPr lang="en-BE" smtClean="0"/>
              <a:t>‹nr.›</a:t>
            </a:fld>
            <a:endParaRPr lang="en-BE"/>
          </a:p>
        </p:txBody>
      </p:sp>
      <p:pic>
        <p:nvPicPr>
          <p:cNvPr id="8" name="Picture 2" descr="Afbeeldingsresultaat voor the rotary foundation">
            <a:extLst>
              <a:ext uri="{FF2B5EF4-FFF2-40B4-BE49-F238E27FC236}">
                <a16:creationId xmlns:a16="http://schemas.microsoft.com/office/drawing/2014/main" id="{9D471AE6-15B2-A8C7-0524-EB1CEE10BE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87" y="5919798"/>
            <a:ext cx="1547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01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D16699-1B86-F1C9-F77E-9F8CA73AB4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Global Grants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0520989-BB51-C1AF-0F4D-2A99586C71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Thierry Gillebert</a:t>
            </a:r>
          </a:p>
        </p:txBody>
      </p:sp>
    </p:spTree>
    <p:extLst>
      <p:ext uri="{BB962C8B-B14F-4D97-AF65-F5344CB8AC3E}">
        <p14:creationId xmlns:p14="http://schemas.microsoft.com/office/powerpoint/2010/main" val="1443989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C553E-EC38-AF5D-2F0A-24F89D3E7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BE" dirty="0"/>
              <a:t>Ouagadougou: securité contre intrusion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2EAA00-DFD1-D66E-290B-2E2EA48B2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E8C00A-6A05-2445-A300-3EEE50B13267}" type="datetime3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 October 2023</a:t>
            </a:fld>
            <a:endParaRPr kumimoji="0" lang="en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41E0F8-BB11-FCE9-C36B-562BF1472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392" y="2366243"/>
            <a:ext cx="4127500" cy="3073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4B0F17-DD10-9EAE-9BC5-BD92D0539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249" y="2482849"/>
            <a:ext cx="6049387" cy="285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33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1A58F-5592-92A1-4EB4-8E0A95D32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BE" sz="4400" dirty="0"/>
              <a:t>Voorbeeld middelgrote grant</a:t>
            </a:r>
            <a:br>
              <a:rPr lang="en-BE" sz="4400" dirty="0"/>
            </a:br>
            <a:r>
              <a:rPr lang="en-BE" sz="4400" dirty="0"/>
              <a:t>Uitrusten technische school Ouagadougou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FFCD1-8FB8-CC0E-A553-321F927AB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BE" b="1" dirty="0"/>
              <a:t>Cash van RC Ouagadougou (HS)				350$</a:t>
            </a:r>
          </a:p>
          <a:p>
            <a:r>
              <a:rPr lang="en-BE" b="1" dirty="0"/>
              <a:t>Cash van RC Strasbourg Nord (IS)				12.776$</a:t>
            </a:r>
          </a:p>
          <a:p>
            <a:pPr lvl="1"/>
            <a:r>
              <a:rPr lang="en-BE" dirty="0">
                <a:solidFill>
                  <a:schemeClr val="accent1"/>
                </a:solidFill>
              </a:rPr>
              <a:t>DDF 1680							15.789$</a:t>
            </a:r>
          </a:p>
          <a:p>
            <a:r>
              <a:rPr lang="en-BE" dirty="0"/>
              <a:t>Cash from RC Düsseldorf Süd					8.421$</a:t>
            </a:r>
          </a:p>
          <a:p>
            <a:pPr lvl="1"/>
            <a:r>
              <a:rPr lang="en-BE" dirty="0">
                <a:solidFill>
                  <a:schemeClr val="accent1"/>
                </a:solidFill>
              </a:rPr>
              <a:t>DDF 1870							8.421$</a:t>
            </a:r>
          </a:p>
          <a:p>
            <a:r>
              <a:rPr lang="en-BE" dirty="0"/>
              <a:t>Cash from Metz La Fayette					1.572$</a:t>
            </a:r>
          </a:p>
          <a:p>
            <a:r>
              <a:rPr lang="en-BE" dirty="0"/>
              <a:t>Cash from RC Antwerpen-Park				8.421$</a:t>
            </a:r>
          </a:p>
          <a:p>
            <a:pPr lvl="1"/>
            <a:r>
              <a:rPr lang="en-BE" dirty="0">
                <a:solidFill>
                  <a:schemeClr val="accent1"/>
                </a:solidFill>
              </a:rPr>
              <a:t>DDF 2140							2.807$</a:t>
            </a:r>
          </a:p>
          <a:p>
            <a:r>
              <a:rPr lang="en-BE" dirty="0">
                <a:solidFill>
                  <a:schemeClr val="accent1"/>
                </a:solidFill>
              </a:rPr>
              <a:t>TRF WMF	(80% DDF)						21.614$</a:t>
            </a:r>
          </a:p>
          <a:p>
            <a:r>
              <a:rPr lang="en-BE" dirty="0">
                <a:solidFill>
                  <a:srgbClr val="FF0000"/>
                </a:solidFill>
              </a:rPr>
              <a:t>TOTAAL								80.171$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D5CB5-2EDA-D97C-E1DD-0F4426B17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0852C2-36DA-D243-8F21-3E9E0B40ED64}" type="datetime3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 October 2023</a:t>
            </a:fld>
            <a:endParaRPr kumimoji="0" lang="en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140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9E1800-586D-7E8B-C211-924245417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028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BE" sz="4400" dirty="0" err="1"/>
              <a:t>Voorbeeld</a:t>
            </a:r>
            <a:r>
              <a:rPr lang="en-BE" sz="4400" dirty="0"/>
              <a:t> </a:t>
            </a:r>
            <a:r>
              <a:rPr lang="en-BE" sz="4400" dirty="0" err="1"/>
              <a:t>middelgrote</a:t>
            </a:r>
            <a:r>
              <a:rPr lang="en-BE" sz="4400" dirty="0"/>
              <a:t> grant</a:t>
            </a:r>
            <a:br>
              <a:rPr lang="en-BE" sz="4400" dirty="0"/>
            </a:br>
            <a:r>
              <a:rPr lang="en-BE" sz="4400" dirty="0" err="1"/>
              <a:t>Uitrusten</a:t>
            </a:r>
            <a:r>
              <a:rPr lang="en-BE" sz="4400" dirty="0"/>
              <a:t> </a:t>
            </a:r>
            <a:r>
              <a:rPr lang="en-BE" sz="4400" dirty="0" err="1"/>
              <a:t>technische</a:t>
            </a:r>
            <a:r>
              <a:rPr lang="en-BE" sz="4400" dirty="0"/>
              <a:t> school Ouagadougou</a:t>
            </a:r>
            <a:endParaRPr lang="en-US" sz="44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F39E99-96C4-D34A-C276-4283E831B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33BA-C4C1-8C49-B9EA-B2D199CDC234}" type="datetime3">
              <a:rPr lang="en-US" smtClean="0"/>
              <a:t>29 October 2023</a:t>
            </a:fld>
            <a:endParaRPr lang="en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ACC39DF-8B7F-842C-3AE7-672477D74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96" y="2168219"/>
            <a:ext cx="10541808" cy="292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5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473D2-A148-D3DC-BB27-C26AAB96C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BE" dirty="0"/>
              <a:t>Uw club is </a:t>
            </a:r>
            <a:r>
              <a:rPr lang="en-BE" b="1" dirty="0"/>
              <a:t>Primary </a:t>
            </a:r>
            <a:r>
              <a:rPr lang="en-BE" dirty="0"/>
              <a:t>sponsor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6E254-E05F-8C5D-0162-73374D4E2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BE" dirty="0"/>
              <a:t>Tegemoetkoming DDF D2140</a:t>
            </a:r>
          </a:p>
          <a:p>
            <a:pPr lvl="1"/>
            <a:r>
              <a:rPr lang="en-BE" dirty="0">
                <a:solidFill>
                  <a:srgbClr val="FF0000"/>
                </a:solidFill>
              </a:rPr>
              <a:t>200%</a:t>
            </a:r>
            <a:r>
              <a:rPr lang="en-BE" dirty="0"/>
              <a:t> van de inbreng clubs D2140</a:t>
            </a:r>
          </a:p>
          <a:p>
            <a:r>
              <a:rPr lang="en-BE" dirty="0"/>
              <a:t> Maximum bedragen</a:t>
            </a:r>
          </a:p>
          <a:p>
            <a:pPr lvl="1"/>
            <a:r>
              <a:rPr lang="en-BE" dirty="0"/>
              <a:t>Voor 1 deelnemende club: </a:t>
            </a:r>
            <a:r>
              <a:rPr lang="en-BE" dirty="0">
                <a:solidFill>
                  <a:srgbClr val="FF0000"/>
                </a:solidFill>
              </a:rPr>
              <a:t>15.000$</a:t>
            </a:r>
          </a:p>
          <a:p>
            <a:pPr lvl="1"/>
            <a:r>
              <a:rPr lang="en-BE" dirty="0"/>
              <a:t>Voor 2 deelnemende clubs: </a:t>
            </a:r>
            <a:r>
              <a:rPr lang="en-BE" dirty="0">
                <a:solidFill>
                  <a:srgbClr val="FF0000"/>
                </a:solidFill>
              </a:rPr>
              <a:t>20.000$</a:t>
            </a:r>
          </a:p>
          <a:p>
            <a:pPr lvl="1"/>
            <a:r>
              <a:rPr lang="en-BE" dirty="0" err="1"/>
              <a:t>Voor</a:t>
            </a:r>
            <a:r>
              <a:rPr lang="en-BE" dirty="0"/>
              <a:t> </a:t>
            </a:r>
            <a:r>
              <a:rPr lang="nl-BE" dirty="0"/>
              <a:t>3</a:t>
            </a:r>
            <a:r>
              <a:rPr lang="en-BE" dirty="0"/>
              <a:t> deelnemende clubs*: </a:t>
            </a:r>
            <a:r>
              <a:rPr lang="en-BE" dirty="0">
                <a:solidFill>
                  <a:srgbClr val="FF0000"/>
                </a:solidFill>
              </a:rPr>
              <a:t>25.000$</a:t>
            </a:r>
            <a:br>
              <a:rPr lang="en-BE" dirty="0"/>
            </a:br>
            <a:br>
              <a:rPr lang="en-BE" dirty="0"/>
            </a:br>
            <a:r>
              <a:rPr lang="en-BE" dirty="0"/>
              <a:t>*</a:t>
            </a:r>
            <a:r>
              <a:rPr lang="en-B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deelnemende</a:t>
            </a:r>
            <a:r>
              <a:rPr lang="en-B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club</a:t>
            </a:r>
            <a:r>
              <a:rPr lang="nl-B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B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B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elk</a:t>
            </a:r>
            <a:r>
              <a:rPr lang="en-B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2.500$ of meer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68F67-9D8F-2608-8D61-1630086F2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E372A-7A51-874F-92D6-AC202D2D14A0}" type="datetime3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 October 2023</a:t>
            </a:fld>
            <a:endParaRPr kumimoji="0" lang="en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218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C92F2-8A4E-EBA4-E4A7-77E4C3AAE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BE" sz="4400" dirty="0"/>
              <a:t>Club(s) van D2140 zijn </a:t>
            </a:r>
            <a:r>
              <a:rPr lang="en-BE" sz="4400" b="1" dirty="0"/>
              <a:t>Secondary</a:t>
            </a:r>
            <a:r>
              <a:rPr lang="en-BE" sz="4400" dirty="0"/>
              <a:t> sponsor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7F76A-89C1-CEED-201D-5D1A8D113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 dirty="0"/>
              <a:t>D.w.z. Primary Sponsor (Host &amp; Internationale sponsor) zijn buiten D2140</a:t>
            </a:r>
          </a:p>
          <a:p>
            <a:r>
              <a:rPr lang="en-BE" dirty="0"/>
              <a:t>Tegemoetkoming DDF 2140</a:t>
            </a:r>
          </a:p>
          <a:p>
            <a:pPr lvl="1"/>
            <a:r>
              <a:rPr lang="en-BE" dirty="0">
                <a:solidFill>
                  <a:srgbClr val="FF0000"/>
                </a:solidFill>
              </a:rPr>
              <a:t>50% </a:t>
            </a:r>
            <a:r>
              <a:rPr lang="en-BE" dirty="0"/>
              <a:t>van de inbreng van de clubs uit D2140</a:t>
            </a:r>
          </a:p>
          <a:p>
            <a:r>
              <a:rPr lang="en-BE" dirty="0"/>
              <a:t>Maximum bedrag 15.000$</a:t>
            </a:r>
          </a:p>
          <a:p>
            <a:pPr marL="0" indent="0">
              <a:buNone/>
            </a:pPr>
            <a:endParaRPr lang="en-BE" dirty="0"/>
          </a:p>
          <a:p>
            <a:pPr marL="0" indent="0">
              <a:buNone/>
            </a:pP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E33AC-B3AF-5B0E-587C-86CCCD89D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D8431-B5F6-9D40-BFC5-456C9A8F505D}" type="datetime3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 October 2023</a:t>
            </a:fld>
            <a:endParaRPr kumimoji="0" lang="en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290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1B7B0-1202-A5BE-46A8-5786149AC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BE" dirty="0"/>
              <a:t>Voorbeeld van een </a:t>
            </a:r>
            <a:br>
              <a:rPr lang="en-BE" dirty="0"/>
            </a:br>
            <a:r>
              <a:rPr lang="nl-BE" dirty="0"/>
              <a:t>mogelijke</a:t>
            </a:r>
            <a:r>
              <a:rPr lang="en-BE" dirty="0"/>
              <a:t> Global Grant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DBAA1-1F73-CABC-CBD1-37E759828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err="1"/>
              <a:t>Bijdrage</a:t>
            </a:r>
            <a:r>
              <a:rPr lang="en-GB" sz="3600" dirty="0"/>
              <a:t> </a:t>
            </a:r>
            <a:r>
              <a:rPr lang="en-GB" sz="3600" dirty="0" err="1"/>
              <a:t>verschillende</a:t>
            </a:r>
            <a:r>
              <a:rPr lang="en-GB" sz="3600" dirty="0"/>
              <a:t> clubs </a:t>
            </a:r>
            <a:r>
              <a:rPr lang="en-GB" sz="3600" dirty="0" err="1"/>
              <a:t>en</a:t>
            </a:r>
            <a:r>
              <a:rPr lang="en-GB" sz="3600" dirty="0"/>
              <a:t> </a:t>
            </a:r>
            <a:r>
              <a:rPr lang="en-GB" sz="3600" dirty="0" err="1"/>
              <a:t>leden</a:t>
            </a:r>
            <a:r>
              <a:rPr lang="en-GB" sz="3600" dirty="0"/>
              <a:t>		7.500$*</a:t>
            </a:r>
          </a:p>
          <a:p>
            <a:r>
              <a:rPr lang="en-GB" sz="3600" dirty="0" err="1"/>
              <a:t>Bijdrage</a:t>
            </a:r>
            <a:r>
              <a:rPr lang="en-GB" sz="3600" dirty="0"/>
              <a:t>  DDF D2140 (2023-2024): 200%          											15.000$</a:t>
            </a:r>
          </a:p>
          <a:p>
            <a:r>
              <a:rPr lang="en-GB" sz="3600" dirty="0" err="1"/>
              <a:t>Bijdrage</a:t>
            </a:r>
            <a:r>
              <a:rPr lang="en-GB" sz="3600" dirty="0"/>
              <a:t> TRF WFM (80% van DDF)		12.000$</a:t>
            </a:r>
          </a:p>
          <a:p>
            <a:r>
              <a:rPr lang="en-GB" sz="3600" dirty="0"/>
              <a:t>TOTAAL        							</a:t>
            </a:r>
            <a:r>
              <a:rPr lang="en-GB" dirty="0"/>
              <a:t>34.500$</a:t>
            </a:r>
            <a:br>
              <a:rPr lang="en-GB" dirty="0"/>
            </a:br>
            <a:br>
              <a:rPr lang="en-GB" dirty="0"/>
            </a:br>
            <a:r>
              <a:rPr lang="en-GB" dirty="0"/>
              <a:t>*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Hierbij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komt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5% overhead of 375$</a:t>
            </a:r>
            <a:endParaRPr lang="en-B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1EB6C-1E9F-06E5-BACF-9DA3E0BC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B5521C-CBD2-C74A-ACAC-BD65D5CACAB6}" type="datetime3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 October 2023</a:t>
            </a:fld>
            <a:endParaRPr kumimoji="0" lang="en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483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8EFD4-8726-C677-E273-762B544BB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BE" sz="4800" dirty="0"/>
              <a:t>Fetal alcohol spectrum disorder (FASD)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066F22-21D4-CEEE-50C8-E1708434C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E8C00A-6A05-2445-A300-3EEE50B13267}" type="datetime3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 October 2023</a:t>
            </a:fld>
            <a:endParaRPr kumimoji="0" lang="en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Diagnostik und Beratung bei Fetalem Alkoholsyndrom (FAS) - LVR-Klinik Bonn">
            <a:extLst>
              <a:ext uri="{FF2B5EF4-FFF2-40B4-BE49-F238E27FC236}">
                <a16:creationId xmlns:a16="http://schemas.microsoft.com/office/drawing/2014/main" id="{685DADED-C0F5-B75A-6F2C-F153E8E1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267" y="1690688"/>
            <a:ext cx="4006265" cy="397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S NRW">
            <a:extLst>
              <a:ext uri="{FF2B5EF4-FFF2-40B4-BE49-F238E27FC236}">
                <a16:creationId xmlns:a16="http://schemas.microsoft.com/office/drawing/2014/main" id="{CD297687-1DDF-C03D-B99A-989ED4CFD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304" y="2200977"/>
            <a:ext cx="2748883" cy="346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476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B4C78-BC7F-F736-572E-B279C3185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BE" sz="4400" dirty="0"/>
              <a:t>Fetal alcohol spectrum disorder (FASD)</a:t>
            </a:r>
            <a:br>
              <a:rPr lang="en-BE" sz="4400" dirty="0"/>
            </a:br>
            <a:r>
              <a:rPr lang="en-BE" sz="4400" dirty="0"/>
              <a:t>Noord-Rijnland-Westfalen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31D0A-0200-C27E-FF82-1FC1A014D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BE" dirty="0"/>
              <a:t>Cash from RCDS (Host Sponsor)			56.000$</a:t>
            </a:r>
          </a:p>
          <a:p>
            <a:pPr lvl="1"/>
            <a:r>
              <a:rPr lang="en-BE" dirty="0">
                <a:solidFill>
                  <a:schemeClr val="accent1"/>
                </a:solidFill>
              </a:rPr>
              <a:t>DDF D1870 (voorlopig)					(16.000$)</a:t>
            </a:r>
          </a:p>
          <a:p>
            <a:r>
              <a:rPr lang="en-BE" dirty="0">
                <a:highlight>
                  <a:srgbClr val="FFFF00"/>
                </a:highlight>
              </a:rPr>
              <a:t>Cash from RCAP (International Sponsor)		8511$</a:t>
            </a:r>
          </a:p>
          <a:p>
            <a:pPr lvl="1"/>
            <a:r>
              <a:rPr lang="en-BE" dirty="0">
                <a:solidFill>
                  <a:schemeClr val="accent1"/>
                </a:solidFill>
                <a:highlight>
                  <a:srgbClr val="FFFF00"/>
                </a:highlight>
              </a:rPr>
              <a:t>DDF D2140							15.000$</a:t>
            </a:r>
          </a:p>
          <a:p>
            <a:r>
              <a:rPr lang="en-BE" dirty="0"/>
              <a:t>Cash from other D1870 clubs				25.000$</a:t>
            </a:r>
          </a:p>
          <a:p>
            <a:r>
              <a:rPr lang="en-BE" dirty="0"/>
              <a:t>Cash from RC Strasbourg Nord			8511$</a:t>
            </a:r>
          </a:p>
          <a:p>
            <a:pPr lvl="1"/>
            <a:r>
              <a:rPr lang="en-BE" dirty="0">
                <a:solidFill>
                  <a:schemeClr val="accent1"/>
                </a:solidFill>
              </a:rPr>
              <a:t>DDF 	D1680						8511$</a:t>
            </a:r>
          </a:p>
          <a:p>
            <a:r>
              <a:rPr lang="en-BE" dirty="0">
                <a:solidFill>
                  <a:schemeClr val="accent1"/>
                </a:solidFill>
              </a:rPr>
              <a:t>TRF WMF	(80% DDF)				31609$</a:t>
            </a:r>
          </a:p>
          <a:p>
            <a:r>
              <a:rPr lang="en-BE" dirty="0">
                <a:solidFill>
                  <a:srgbClr val="FF0000"/>
                </a:solidFill>
              </a:rPr>
              <a:t>Totaal: 	</a:t>
            </a:r>
            <a:r>
              <a:rPr lang="en-BE" dirty="0"/>
              <a:t>							</a:t>
            </a:r>
            <a:r>
              <a:rPr lang="en-BE" dirty="0">
                <a:solidFill>
                  <a:srgbClr val="FF0000"/>
                </a:solidFill>
              </a:rPr>
              <a:t>169142$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68A5D-8907-CCD2-00AE-7EA0581E4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oktober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2023</a:t>
            </a:r>
            <a:endParaRPr kumimoji="0" lang="en-B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614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1ADB6-B714-FB5A-4772-5E9C58BEE3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BE" dirty="0"/>
              <a:t>Backup slides</a:t>
            </a:r>
            <a:br>
              <a:rPr lang="en-BE" dirty="0"/>
            </a:b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2930D2-2A32-7E19-9237-0A447C520F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F8F0D-1E3F-AE36-E823-27D2A8924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42D0BE-DDB0-1649-999E-881275451C7C}" type="datetime3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 October 2023</a:t>
            </a:fld>
            <a:endParaRPr kumimoji="0" lang="en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516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45351-E688-31CB-82A4-950043DEA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Begin te dromen…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8986C-005A-15B0-B4B0-9A338DDB2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GB" sz="3400" dirty="0"/>
              <a:t>K</a:t>
            </a:r>
            <a:r>
              <a:rPr lang="en-BE" sz="3400" dirty="0"/>
              <a:t>ijk met een kritisch oog naar de gemeenschap of </a:t>
            </a:r>
            <a:r>
              <a:rPr lang="en-BE" sz="3400" dirty="0">
                <a:solidFill>
                  <a:srgbClr val="FF0000"/>
                </a:solidFill>
              </a:rPr>
              <a:t>samenleving</a:t>
            </a:r>
          </a:p>
          <a:p>
            <a:pPr lvl="1">
              <a:lnSpc>
                <a:spcPct val="120000"/>
              </a:lnSpc>
            </a:pPr>
            <a:r>
              <a:rPr lang="en-GB" sz="3000" dirty="0"/>
              <a:t>U</a:t>
            </a:r>
            <a:r>
              <a:rPr lang="en-BE" sz="3000" dirty="0"/>
              <a:t>w kritisch oog kan een lokale NGO zijn</a:t>
            </a:r>
          </a:p>
          <a:p>
            <a:pPr>
              <a:lnSpc>
                <a:spcPct val="120000"/>
              </a:lnSpc>
            </a:pPr>
            <a:r>
              <a:rPr lang="en-GB" sz="3400" dirty="0">
                <a:solidFill>
                  <a:srgbClr val="FF0000"/>
                </a:solidFill>
              </a:rPr>
              <a:t>O</a:t>
            </a:r>
            <a:r>
              <a:rPr lang="en-BE" sz="3400" dirty="0">
                <a:solidFill>
                  <a:srgbClr val="FF0000"/>
                </a:solidFill>
              </a:rPr>
              <a:t>nderzoek</a:t>
            </a:r>
            <a:r>
              <a:rPr lang="en-BE" sz="3400" dirty="0"/>
              <a:t>:</a:t>
            </a:r>
          </a:p>
          <a:p>
            <a:pPr lvl="1">
              <a:lnSpc>
                <a:spcPct val="120000"/>
              </a:lnSpc>
            </a:pPr>
            <a:r>
              <a:rPr lang="en-GB" sz="3400" dirty="0"/>
              <a:t>S</a:t>
            </a:r>
            <a:r>
              <a:rPr lang="en-BE" sz="3400" dirty="0"/>
              <a:t>terktes, zwaktes, middelen (assets)</a:t>
            </a:r>
          </a:p>
          <a:p>
            <a:pPr lvl="1">
              <a:lnSpc>
                <a:spcPct val="120000"/>
              </a:lnSpc>
            </a:pPr>
            <a:r>
              <a:rPr lang="en-GB" sz="3400" dirty="0"/>
              <a:t>M</a:t>
            </a:r>
            <a:r>
              <a:rPr lang="en-BE" sz="3400" dirty="0"/>
              <a:t>ogelijkheden om deze gemeenschap vooruit te helpen (opportuniteiten)</a:t>
            </a:r>
          </a:p>
          <a:p>
            <a:pPr>
              <a:lnSpc>
                <a:spcPct val="120000"/>
              </a:lnSpc>
            </a:pPr>
            <a:r>
              <a:rPr lang="en-BE" sz="3400" dirty="0"/>
              <a:t>Maak het zelf niet uit, begin niet met een vooroordeel</a:t>
            </a:r>
          </a:p>
          <a:p>
            <a:pPr lvl="1">
              <a:lnSpc>
                <a:spcPct val="120000"/>
              </a:lnSpc>
            </a:pPr>
            <a:r>
              <a:rPr lang="en-GB" sz="3400" dirty="0">
                <a:solidFill>
                  <a:srgbClr val="FF0000"/>
                </a:solidFill>
              </a:rPr>
              <a:t>V</a:t>
            </a:r>
            <a:r>
              <a:rPr lang="en-BE" sz="3400" dirty="0">
                <a:solidFill>
                  <a:srgbClr val="FF0000"/>
                </a:solidFill>
              </a:rPr>
              <a:t>raag aan hen</a:t>
            </a:r>
            <a:r>
              <a:rPr lang="en-BE" sz="3400" dirty="0"/>
              <a:t> wat zij het meest nodig hebben</a:t>
            </a:r>
          </a:p>
          <a:p>
            <a:pPr>
              <a:lnSpc>
                <a:spcPct val="120000"/>
              </a:lnSpc>
            </a:pPr>
            <a:r>
              <a:rPr lang="en-BE" sz="3400" dirty="0"/>
              <a:t>Kijk dan in welk </a:t>
            </a:r>
            <a:r>
              <a:rPr lang="en-BE" sz="3400" dirty="0">
                <a:solidFill>
                  <a:srgbClr val="FF0000"/>
                </a:solidFill>
              </a:rPr>
              <a:t>aandachtsgebied van Rotary </a:t>
            </a:r>
            <a:r>
              <a:rPr lang="en-BE" sz="3400" dirty="0"/>
              <a:t>dit past</a:t>
            </a:r>
          </a:p>
          <a:p>
            <a:pPr>
              <a:lnSpc>
                <a:spcPct val="120000"/>
              </a:lnSpc>
            </a:pPr>
            <a:r>
              <a:rPr lang="en-BE" sz="3400" dirty="0"/>
              <a:t>Zoek een locale Rotary Club om mee samen te werken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692973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EBA34-F1FC-5A71-0A21-3F6462268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BE" sz="8800" dirty="0"/>
              <a:t>D 2140</a:t>
            </a:r>
            <a:br>
              <a:rPr lang="en-BE" sz="8800" dirty="0"/>
            </a:br>
            <a:r>
              <a:rPr lang="en-BE" sz="8800" dirty="0"/>
              <a:t>Global Grant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EB440-4803-5A34-4954-F5F13106EC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BE" sz="4800" b="1" dirty="0"/>
              <a:t>Wat is nieuw?</a:t>
            </a:r>
          </a:p>
          <a:p>
            <a:r>
              <a:rPr lang="en-BE" dirty="0"/>
              <a:t>Thierry Gillebert</a:t>
            </a:r>
          </a:p>
          <a:p>
            <a:r>
              <a:rPr lang="en-BE" dirty="0"/>
              <a:t>RC Antwerpen-Park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63C87-8FE4-9EC5-499D-460C0A548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DC7CD-2A9D-FF49-9CEA-B558FCEE8D97}" type="datetime3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 October 2023</a:t>
            </a:fld>
            <a:endParaRPr kumimoji="0" lang="en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547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3D94C-3359-F574-1832-EFA7D0304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BE" sz="4000" dirty="0"/>
              <a:t>Waar moet je starten op de Rotary website?</a:t>
            </a:r>
            <a:br>
              <a:rPr lang="en-BE" sz="4000" dirty="0"/>
            </a:br>
            <a:r>
              <a:rPr lang="en-BE" sz="4000" dirty="0"/>
              <a:t>Community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B12CD-6D09-110D-ADE8-DD0FC0071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BE" sz="2400" dirty="0"/>
              <a:t>Bevraging van de </a:t>
            </a:r>
            <a:r>
              <a:rPr lang="en-BE" sz="2400" dirty="0">
                <a:solidFill>
                  <a:srgbClr val="FF0000"/>
                </a:solidFill>
              </a:rPr>
              <a:t>lokale gemeenschap</a:t>
            </a:r>
            <a:endParaRPr lang="en-BE" sz="2400" dirty="0"/>
          </a:p>
          <a:p>
            <a:pPr lvl="1">
              <a:lnSpc>
                <a:spcPct val="100000"/>
              </a:lnSpc>
            </a:pPr>
            <a:r>
              <a:rPr lang="en-GB" sz="2000" dirty="0">
                <a:solidFill>
                  <a:srgbClr val="0070C0"/>
                </a:solidFill>
              </a:rPr>
              <a:t>Community meeting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solidFill>
                  <a:srgbClr val="0070C0"/>
                </a:solidFill>
              </a:rPr>
              <a:t>Asset inventory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solidFill>
                  <a:srgbClr val="0070C0"/>
                </a:solidFill>
              </a:rPr>
              <a:t>Survey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solidFill>
                  <a:srgbClr val="0070C0"/>
                </a:solidFill>
              </a:rPr>
              <a:t>Interview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solidFill>
                  <a:srgbClr val="0070C0"/>
                </a:solidFill>
              </a:rPr>
              <a:t>Focus group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solidFill>
                  <a:srgbClr val="0070C0"/>
                </a:solidFill>
              </a:rPr>
              <a:t>Community mapping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Maak </a:t>
            </a:r>
            <a:r>
              <a:rPr lang="en-GB" sz="2400" dirty="0" err="1"/>
              <a:t>een</a:t>
            </a:r>
            <a:r>
              <a:rPr lang="en-GB" sz="2400" dirty="0"/>
              <a:t> </a:t>
            </a:r>
            <a:r>
              <a:rPr lang="en-GB" sz="2400" dirty="0" err="1"/>
              <a:t>omstandig</a:t>
            </a:r>
            <a:r>
              <a:rPr lang="en-GB" sz="2400" dirty="0"/>
              <a:t> rapport</a:t>
            </a:r>
          </a:p>
          <a:p>
            <a:pPr>
              <a:lnSpc>
                <a:spcPct val="100000"/>
              </a:lnSpc>
            </a:pPr>
            <a:r>
              <a:rPr lang="en-GB" sz="2400" dirty="0" err="1"/>
              <a:t>Voeg</a:t>
            </a:r>
            <a:r>
              <a:rPr lang="en-GB" sz="2400" dirty="0"/>
              <a:t> het </a:t>
            </a:r>
            <a:r>
              <a:rPr lang="en-GB" sz="2400" dirty="0" err="1"/>
              <a:t>formulier</a:t>
            </a:r>
            <a:r>
              <a:rPr lang="en-GB" sz="2400" dirty="0"/>
              <a:t> GG-community assessment </a:t>
            </a:r>
            <a:br>
              <a:rPr lang="en-GB" sz="2400" dirty="0"/>
            </a:br>
            <a:r>
              <a:rPr lang="en-GB" sz="2400" dirty="0" err="1"/>
              <a:t>bij</a:t>
            </a:r>
            <a:r>
              <a:rPr lang="en-GB" sz="2400" dirty="0"/>
              <a:t> de </a:t>
            </a:r>
            <a:r>
              <a:rPr lang="en-GB" sz="2400" dirty="0" err="1"/>
              <a:t>aanvraag</a:t>
            </a:r>
            <a:endParaRPr lang="en-GB" sz="2400" dirty="0"/>
          </a:p>
          <a:p>
            <a:pPr>
              <a:lnSpc>
                <a:spcPct val="100000"/>
              </a:lnSpc>
            </a:pPr>
            <a:r>
              <a:rPr lang="en-GB" sz="2400" dirty="0" err="1"/>
              <a:t>Beschrijf</a:t>
            </a:r>
            <a:r>
              <a:rPr lang="en-GB" sz="2400" dirty="0"/>
              <a:t> hoe het project </a:t>
            </a:r>
            <a:r>
              <a:rPr lang="en-GB" sz="2400" dirty="0" err="1"/>
              <a:t>hierop</a:t>
            </a:r>
            <a:r>
              <a:rPr lang="en-GB" sz="2400" dirty="0"/>
              <a:t> </a:t>
            </a:r>
            <a:r>
              <a:rPr lang="en-GB" sz="2400" dirty="0" err="1"/>
              <a:t>een</a:t>
            </a:r>
            <a:r>
              <a:rPr lang="en-GB" sz="2400" dirty="0"/>
              <a:t> </a:t>
            </a:r>
            <a:r>
              <a:rPr lang="en-GB" sz="2400" dirty="0" err="1"/>
              <a:t>antwoord</a:t>
            </a:r>
            <a:r>
              <a:rPr lang="en-GB" sz="2400" dirty="0"/>
              <a:t> </a:t>
            </a:r>
            <a:r>
              <a:rPr lang="en-GB" sz="2400" dirty="0" err="1"/>
              <a:t>biedt</a:t>
            </a:r>
            <a:endParaRPr lang="en-GB" sz="2400" dirty="0"/>
          </a:p>
          <a:p>
            <a:pPr>
              <a:lnSpc>
                <a:spcPct val="100000"/>
              </a:lnSpc>
            </a:pPr>
            <a:endParaRPr lang="en-GB" sz="2400" dirty="0"/>
          </a:p>
          <a:p>
            <a:pPr>
              <a:lnSpc>
                <a:spcPct val="120000"/>
              </a:lnSpc>
              <a:spcBef>
                <a:spcPts val="400"/>
              </a:spcBef>
            </a:pPr>
            <a:endParaRPr lang="en-BE" dirty="0"/>
          </a:p>
          <a:p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96AB9B-0670-3BAE-0ECD-EA5732906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610" y="1901734"/>
            <a:ext cx="2685596" cy="355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45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1F07C-035B-1B45-6921-AD5F32997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BE" sz="4400" b="1" dirty="0"/>
              <a:t>Hoe start ik een doeltreffend project op?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3E4E8-D6DE-CE41-C772-EAF18A15D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BE" sz="3200" dirty="0"/>
              <a:t>Gebruik de </a:t>
            </a:r>
            <a:r>
              <a:rPr lang="en-BE" sz="3200" dirty="0">
                <a:solidFill>
                  <a:srgbClr val="FF0000"/>
                </a:solidFill>
              </a:rPr>
              <a:t>expertise</a:t>
            </a:r>
            <a:r>
              <a:rPr lang="en-BE" sz="3200" dirty="0"/>
              <a:t> in je eigen district</a:t>
            </a:r>
          </a:p>
          <a:p>
            <a:pPr lvl="1"/>
            <a:r>
              <a:rPr lang="en-BE" sz="2800" dirty="0"/>
              <a:t>D2140 kan je consultancy bedrijf zijn</a:t>
            </a:r>
          </a:p>
          <a:p>
            <a:pPr marL="514350" indent="-514350">
              <a:buFont typeface="+mj-lt"/>
              <a:buAutoNum type="arabicPeriod"/>
            </a:pPr>
            <a:r>
              <a:rPr lang="en-BE" sz="3200" dirty="0"/>
              <a:t>Definiëer </a:t>
            </a:r>
            <a:r>
              <a:rPr lang="en-BE" sz="3200" dirty="0">
                <a:solidFill>
                  <a:srgbClr val="FF0000"/>
                </a:solidFill>
              </a:rPr>
              <a:t>meetbare</a:t>
            </a:r>
            <a:r>
              <a:rPr lang="en-BE" sz="3200" dirty="0"/>
              <a:t> </a:t>
            </a:r>
            <a:r>
              <a:rPr lang="en-BE" sz="3200" dirty="0">
                <a:solidFill>
                  <a:srgbClr val="FF0000"/>
                </a:solidFill>
              </a:rPr>
              <a:t>doelstellingen</a:t>
            </a:r>
          </a:p>
          <a:p>
            <a:pPr marL="514350" indent="-514350">
              <a:buFont typeface="+mj-lt"/>
              <a:buAutoNum type="arabicPeriod"/>
            </a:pPr>
            <a:r>
              <a:rPr lang="en-BE" sz="3200" dirty="0"/>
              <a:t>Zoek </a:t>
            </a:r>
            <a:r>
              <a:rPr lang="en-BE" sz="3200" dirty="0">
                <a:solidFill>
                  <a:srgbClr val="FF0000"/>
                </a:solidFill>
              </a:rPr>
              <a:t>partners</a:t>
            </a:r>
            <a:r>
              <a:rPr lang="en-BE" sz="3200" dirty="0"/>
              <a:t> (Rotaract, Rotary actiegroepen, Peace Fellows, en lokaal-actieve partners)</a:t>
            </a:r>
          </a:p>
          <a:p>
            <a:pPr marL="514350" indent="-514350">
              <a:buFont typeface="+mj-lt"/>
              <a:buAutoNum type="arabicPeriod"/>
            </a:pPr>
            <a:r>
              <a:rPr lang="en-BE" sz="3200" dirty="0"/>
              <a:t>Onderzoek hoe het project na de grant kan verder gezet worden (</a:t>
            </a:r>
            <a:r>
              <a:rPr lang="en-BE" sz="3200" dirty="0">
                <a:solidFill>
                  <a:srgbClr val="FF0000"/>
                </a:solidFill>
              </a:rPr>
              <a:t>duurzaamheid</a:t>
            </a:r>
            <a:r>
              <a:rPr lang="en-BE" sz="32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BE" sz="3200" dirty="0"/>
              <a:t>Maak een </a:t>
            </a:r>
            <a:r>
              <a:rPr lang="en-BE" sz="3200" dirty="0">
                <a:solidFill>
                  <a:srgbClr val="FF0000"/>
                </a:solidFill>
              </a:rPr>
              <a:t>plan</a:t>
            </a:r>
            <a:r>
              <a:rPr lang="en-BE" sz="3200" dirty="0"/>
              <a:t> en een </a:t>
            </a:r>
            <a:r>
              <a:rPr lang="en-BE" sz="3200" dirty="0">
                <a:solidFill>
                  <a:srgbClr val="FF0000"/>
                </a:solidFill>
              </a:rPr>
              <a:t>budget</a:t>
            </a:r>
            <a:r>
              <a:rPr lang="en-BE" sz="3200" dirty="0"/>
              <a:t>, jaar per jaar</a:t>
            </a:r>
          </a:p>
          <a:p>
            <a:pPr marL="0" indent="0">
              <a:buNone/>
            </a:pPr>
            <a:endParaRPr lang="en-B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6567C4-F3C4-C230-0949-670B5F8E533A}"/>
              </a:ext>
            </a:extLst>
          </p:cNvPr>
          <p:cNvSpPr txBox="1"/>
          <p:nvPr/>
        </p:nvSpPr>
        <p:spPr>
          <a:xfrm>
            <a:off x="603732" y="6036473"/>
            <a:ext cx="8113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my.rotary.org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/take-action/develop-projects/developing-effective-projects</a:t>
            </a: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00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B0A5E-E9C0-568A-E7D7-AE205F358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BE" dirty="0"/>
              <a:t>Hoe maak ik hier een Global Grant van?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FFB49-0613-6561-66E8-D8E9A38D6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Leer hoe het system van Global Grant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werkt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GB" sz="2400" b="0" i="0" u="none" strike="noStrike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website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</a:t>
            </a:r>
          </a:p>
          <a:p>
            <a:pPr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Het project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moet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overeenkomen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met 1</a:t>
            </a:r>
            <a:r>
              <a:rPr lang="en-GB" sz="2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Open Sans" panose="020B0606030504020204" pitchFamily="34" charset="0"/>
              </a:rPr>
              <a:t>aandachtsgebied</a:t>
            </a:r>
            <a:r>
              <a:rPr lang="en-GB" sz="2400" dirty="0">
                <a:solidFill>
                  <a:srgbClr val="000000"/>
                </a:solidFill>
                <a:latin typeface="Open Sans" panose="020B0606030504020204" pitchFamily="34" charset="0"/>
              </a:rPr>
              <a:t> (</a:t>
            </a:r>
            <a:r>
              <a:rPr lang="en-GB" sz="2400" b="0" i="0" u="none" strike="noStrike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area of focus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</a:t>
            </a:r>
          </a:p>
          <a:p>
            <a:pPr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Onderzoek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hoe je het </a:t>
            </a:r>
            <a:r>
              <a:rPr lang="en-GB" sz="2400" b="0" i="0" u="none" strike="noStrike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geld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kunt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bij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mekaar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krijgen</a:t>
            </a:r>
            <a:r>
              <a:rPr lang="en-GB" sz="2400" dirty="0">
                <a:solidFill>
                  <a:srgbClr val="000000"/>
                </a:solidFill>
                <a:latin typeface="Open Sans" panose="020B0606030504020204" pitchFamily="34" charset="0"/>
              </a:rPr>
              <a:t>, met de grant </a:t>
            </a:r>
            <a:r>
              <a:rPr lang="en-GB" sz="2400" dirty="0" err="1">
                <a:solidFill>
                  <a:srgbClr val="000000"/>
                </a:solidFill>
                <a:latin typeface="Open Sans" panose="020B0606030504020204" pitchFamily="34" charset="0"/>
              </a:rPr>
              <a:t>en</a:t>
            </a:r>
            <a:r>
              <a:rPr lang="en-GB" sz="2400" dirty="0">
                <a:solidFill>
                  <a:srgbClr val="000000"/>
                </a:solidFill>
                <a:latin typeface="Open Sans" panose="020B0606030504020204" pitchFamily="34" charset="0"/>
              </a:rPr>
              <a:t> met </a:t>
            </a:r>
            <a:r>
              <a:rPr lang="en-GB" sz="2400" dirty="0" err="1">
                <a:solidFill>
                  <a:srgbClr val="000000"/>
                </a:solidFill>
                <a:latin typeface="Open Sans" panose="020B0606030504020204" pitchFamily="34" charset="0"/>
              </a:rPr>
              <a:t>andere</a:t>
            </a:r>
            <a:r>
              <a:rPr lang="en-GB" sz="2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Open Sans" panose="020B0606030504020204" pitchFamily="34" charset="0"/>
              </a:rPr>
              <a:t>financieringsbronnen</a:t>
            </a:r>
            <a:endParaRPr lang="en-GB" sz="2400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Wees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bereid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om je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strategie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op elk moment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herbekijken</a:t>
            </a:r>
            <a:endParaRPr lang="en-GB" sz="2400" b="0" i="0" u="none" strike="noStrike" dirty="0">
              <a:solidFill>
                <a:srgbClr val="FF0000"/>
              </a:solidFill>
              <a:effectLst/>
              <a:latin typeface="Open Sans" panose="020B0606030504020204" pitchFamily="34" charset="0"/>
            </a:endParaRPr>
          </a:p>
          <a:p>
            <a:pPr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Bepaal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op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voorhand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de </a:t>
            </a:r>
            <a:r>
              <a:rPr lang="en-GB" sz="2400" b="0" i="0" u="none" strike="noStrike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taken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van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iedereen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Plan op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voorhand</a:t>
            </a:r>
            <a:r>
              <a:rPr lang="en-GB" sz="2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overlegmomenten</a:t>
            </a:r>
            <a:r>
              <a:rPr lang="en-GB" sz="2400" b="0" i="0" u="none" strike="noStrike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400" b="0" i="0" u="none" strike="noStrike" dirty="0">
                <a:effectLst/>
                <a:latin typeface="Open Sans" panose="020B0606030504020204" pitchFamily="34" charset="0"/>
              </a:rPr>
              <a:t>met </a:t>
            </a:r>
            <a:r>
              <a:rPr lang="en-GB" sz="2400" b="0" i="0" u="none" strike="noStrike" dirty="0" err="1">
                <a:effectLst/>
                <a:latin typeface="Open Sans" panose="020B0606030504020204" pitchFamily="34" charset="0"/>
              </a:rPr>
              <a:t>verslag</a:t>
            </a:r>
            <a:r>
              <a:rPr lang="en-GB" sz="2400" b="0" i="0" u="none" strike="noStrike" dirty="0"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u="none" strike="noStrike" dirty="0" err="1">
                <a:effectLst/>
                <a:latin typeface="Open Sans" panose="020B0606030504020204" pitchFamily="34" charset="0"/>
              </a:rPr>
              <a:t>en</a:t>
            </a:r>
            <a:r>
              <a:rPr lang="en-GB" sz="2400" b="0" i="0" u="none" strike="noStrike" dirty="0"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u="none" strike="noStrike" dirty="0" err="1">
                <a:effectLst/>
                <a:latin typeface="Open Sans" panose="020B0606030504020204" pitchFamily="34" charset="0"/>
              </a:rPr>
              <a:t>opvolging</a:t>
            </a:r>
            <a:endParaRPr lang="en-GB" sz="2400" b="0" i="0" u="none" strike="noStrike" dirty="0">
              <a:solidFill>
                <a:srgbClr val="FF0000"/>
              </a:solidFill>
              <a:effectLst/>
              <a:latin typeface="Open Sans" panose="020B0606030504020204" pitchFamily="34" charset="0"/>
            </a:endParaRPr>
          </a:p>
          <a:p>
            <a:pPr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rgbClr val="000000"/>
                </a:solidFill>
                <a:latin typeface="Open Sans" panose="020B0606030504020204" pitchFamily="34" charset="0"/>
              </a:rPr>
              <a:t>Voorzie</a:t>
            </a:r>
            <a:r>
              <a:rPr lang="en-GB" sz="2400" dirty="0">
                <a:solidFill>
                  <a:srgbClr val="000000"/>
                </a:solidFill>
                <a:latin typeface="Open Sans" panose="020B0606030504020204" pitchFamily="34" charset="0"/>
              </a:rPr>
              <a:t> het </a:t>
            </a:r>
            <a:r>
              <a:rPr lang="en-GB" sz="2400" dirty="0" err="1">
                <a:solidFill>
                  <a:srgbClr val="FF0000"/>
                </a:solidFill>
                <a:latin typeface="Open Sans" panose="020B0606030504020204" pitchFamily="34" charset="0"/>
              </a:rPr>
              <a:t>onvoorzienbare</a:t>
            </a:r>
            <a:endParaRPr lang="en-GB" sz="2400" b="0" i="0" u="none" strike="noStrike" dirty="0">
              <a:solidFill>
                <a:srgbClr val="FF0000"/>
              </a:solidFill>
              <a:effectLst/>
              <a:latin typeface="Open Sans" panose="020B0606030504020204" pitchFamily="34" charset="0"/>
            </a:endParaRPr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859027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D16699-1B86-F1C9-F77E-9F8CA73AB4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Ervaringen</a:t>
            </a:r>
            <a:r>
              <a:rPr lang="en-US" dirty="0"/>
              <a:t> met Global Grants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0520989-BB51-C1AF-0F4D-2A99586C71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Emma Groenen</a:t>
            </a:r>
          </a:p>
        </p:txBody>
      </p:sp>
    </p:spTree>
    <p:extLst>
      <p:ext uri="{BB962C8B-B14F-4D97-AF65-F5344CB8AC3E}">
        <p14:creationId xmlns:p14="http://schemas.microsoft.com/office/powerpoint/2010/main" val="2487041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C1AC7888-7E3A-5D91-39CF-79208D1B47A5}"/>
              </a:ext>
            </a:extLst>
          </p:cNvPr>
          <p:cNvSpPr txBox="1"/>
          <p:nvPr/>
        </p:nvSpPr>
        <p:spPr>
          <a:xfrm>
            <a:off x="3544046" y="149682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7BABE2F-B348-E880-9EA9-4D8A5D22D65B}"/>
              </a:ext>
            </a:extLst>
          </p:cNvPr>
          <p:cNvSpPr txBox="1"/>
          <p:nvPr/>
        </p:nvSpPr>
        <p:spPr>
          <a:xfrm>
            <a:off x="9023804" y="149682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21BE229D-70C1-2579-92AE-45CC45B2CA69}"/>
              </a:ext>
            </a:extLst>
          </p:cNvPr>
          <p:cNvSpPr txBox="1"/>
          <p:nvPr/>
        </p:nvSpPr>
        <p:spPr>
          <a:xfrm>
            <a:off x="3566772" y="213389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617BFD62-4352-3352-5514-69C28B66743C}"/>
              </a:ext>
            </a:extLst>
          </p:cNvPr>
          <p:cNvSpPr txBox="1"/>
          <p:nvPr/>
        </p:nvSpPr>
        <p:spPr>
          <a:xfrm>
            <a:off x="9023804" y="199539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EA00C8F1-4824-00DF-C6C7-79D0C08D1FD1}"/>
              </a:ext>
            </a:extLst>
          </p:cNvPr>
          <p:cNvSpPr txBox="1"/>
          <p:nvPr/>
        </p:nvSpPr>
        <p:spPr>
          <a:xfrm>
            <a:off x="3566772" y="273734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1380CA6F-2FE2-5B61-5F10-B4517985AE55}"/>
              </a:ext>
            </a:extLst>
          </p:cNvPr>
          <p:cNvSpPr txBox="1"/>
          <p:nvPr/>
        </p:nvSpPr>
        <p:spPr>
          <a:xfrm>
            <a:off x="9023804" y="356994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6205E087-FAD8-A071-2504-3F60FE401ABE}"/>
              </a:ext>
            </a:extLst>
          </p:cNvPr>
          <p:cNvSpPr txBox="1"/>
          <p:nvPr/>
        </p:nvSpPr>
        <p:spPr>
          <a:xfrm>
            <a:off x="3508844" y="59303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279CC3D6-4A27-52D3-7365-417C586E126F}"/>
              </a:ext>
            </a:extLst>
          </p:cNvPr>
          <p:cNvSpPr txBox="1"/>
          <p:nvPr/>
        </p:nvSpPr>
        <p:spPr>
          <a:xfrm>
            <a:off x="3508844" y="551157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8BA56565-55F5-AD4C-5CBD-025D99617592}"/>
              </a:ext>
            </a:extLst>
          </p:cNvPr>
          <p:cNvSpPr txBox="1"/>
          <p:nvPr/>
        </p:nvSpPr>
        <p:spPr>
          <a:xfrm>
            <a:off x="9035018" y="584795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462549DB-A488-1017-2142-721F1267F705}"/>
              </a:ext>
            </a:extLst>
          </p:cNvPr>
          <p:cNvSpPr txBox="1"/>
          <p:nvPr/>
        </p:nvSpPr>
        <p:spPr>
          <a:xfrm>
            <a:off x="9015979" y="5366829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.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6722CD00-8BED-9637-F7A4-89CB8E6A6BF3}"/>
              </a:ext>
            </a:extLst>
          </p:cNvPr>
          <p:cNvGraphicFramePr>
            <a:graphicFrameLocks noGrp="1"/>
          </p:cNvGraphicFramePr>
          <p:nvPr/>
        </p:nvGraphicFramePr>
        <p:xfrm>
          <a:off x="6811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3464">
                  <a:extLst>
                    <a:ext uri="{9D8B030D-6E8A-4147-A177-3AD203B41FA5}">
                      <a16:colId xmlns:a16="http://schemas.microsoft.com/office/drawing/2014/main" val="3886160575"/>
                    </a:ext>
                  </a:extLst>
                </a:gridCol>
                <a:gridCol w="2187018">
                  <a:extLst>
                    <a:ext uri="{9D8B030D-6E8A-4147-A177-3AD203B41FA5}">
                      <a16:colId xmlns:a16="http://schemas.microsoft.com/office/drawing/2014/main" val="3993295653"/>
                    </a:ext>
                  </a:extLst>
                </a:gridCol>
                <a:gridCol w="1809947">
                  <a:extLst>
                    <a:ext uri="{9D8B030D-6E8A-4147-A177-3AD203B41FA5}">
                      <a16:colId xmlns:a16="http://schemas.microsoft.com/office/drawing/2014/main" val="1289887457"/>
                    </a:ext>
                  </a:extLst>
                </a:gridCol>
                <a:gridCol w="3811571">
                  <a:extLst>
                    <a:ext uri="{9D8B030D-6E8A-4147-A177-3AD203B41FA5}">
                      <a16:colId xmlns:a16="http://schemas.microsoft.com/office/drawing/2014/main" val="221756140"/>
                    </a:ext>
                  </a:extLst>
                </a:gridCol>
              </a:tblGrid>
              <a:tr h="807362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GLOBAL GRANTS INDIA</a:t>
                      </a:r>
                    </a:p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GLOBAL GRANT HYBRIDE</a:t>
                      </a:r>
                    </a:p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GLOBAL GRANTS BELGIE</a:t>
                      </a:r>
                    </a:p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846689"/>
                  </a:ext>
                </a:extLst>
              </a:tr>
              <a:tr h="565153">
                <a:tc>
                  <a:txBody>
                    <a:bodyPr/>
                    <a:lstStyle/>
                    <a:p>
                      <a:r>
                        <a:rPr lang="nl-BE" b="1" dirty="0" err="1">
                          <a:solidFill>
                            <a:srgbClr val="C00000"/>
                          </a:solidFill>
                        </a:rPr>
                        <a:t>Guidelines</a:t>
                      </a:r>
                      <a:r>
                        <a:rPr lang="nl-BE" b="1" dirty="0">
                          <a:solidFill>
                            <a:srgbClr val="C00000"/>
                          </a:solidFill>
                        </a:rPr>
                        <a:t> Area of Focus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(</a:t>
                      </a:r>
                      <a:r>
                        <a:rPr lang="nl-BE" dirty="0" err="1"/>
                        <a:t>Terms</a:t>
                      </a:r>
                      <a:r>
                        <a:rPr lang="nl-BE" dirty="0"/>
                        <a:t> &amp; </a:t>
                      </a:r>
                      <a:r>
                        <a:rPr lang="nl-BE" dirty="0" err="1"/>
                        <a:t>conditions</a:t>
                      </a:r>
                      <a:r>
                        <a:rPr lang="nl-BE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Host = </a:t>
                      </a:r>
                      <a:r>
                        <a:rPr lang="nl-BE" dirty="0" err="1"/>
                        <a:t>local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Host = wij lokaal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63348"/>
                  </a:ext>
                </a:extLst>
              </a:tr>
              <a:tr h="1507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b="1" dirty="0">
                          <a:solidFill>
                            <a:srgbClr val="C00000"/>
                          </a:solidFill>
                        </a:rPr>
                        <a:t>Community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Host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Host team + externe partners (</a:t>
                      </a:r>
                      <a:r>
                        <a:rPr lang="nl-BE" dirty="0" err="1"/>
                        <a:t>MoU</a:t>
                      </a:r>
                      <a:r>
                        <a:rPr lang="nl-BE" dirty="0"/>
                        <a:t>)</a:t>
                      </a:r>
                    </a:p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419439"/>
                  </a:ext>
                </a:extLst>
              </a:tr>
              <a:tr h="3195921">
                <a:tc>
                  <a:txBody>
                    <a:bodyPr/>
                    <a:lstStyle/>
                    <a:p>
                      <a:r>
                        <a:rPr lang="nl-BE" b="1" dirty="0">
                          <a:solidFill>
                            <a:srgbClr val="C00000"/>
                          </a:solidFill>
                        </a:rPr>
                        <a:t>Application :</a:t>
                      </a:r>
                    </a:p>
                    <a:p>
                      <a:r>
                        <a:rPr lang="nl-BE" dirty="0"/>
                        <a:t>- HOST en partners, internationale partner</a:t>
                      </a:r>
                    </a:p>
                    <a:p>
                      <a:r>
                        <a:rPr lang="nl-BE" dirty="0"/>
                        <a:t>- Korte beschrijving: actie, van de nood </a:t>
                      </a:r>
                    </a:p>
                    <a:p>
                      <a:r>
                        <a:rPr lang="nl-BE" dirty="0"/>
                        <a:t>- WIE is begunstigde? Data: lokaal &amp; zoom uit</a:t>
                      </a:r>
                    </a:p>
                    <a:p>
                      <a:r>
                        <a:rPr lang="nl-BE" dirty="0"/>
                        <a:t>- Duurzaamheid = niet 1 X</a:t>
                      </a:r>
                    </a:p>
                    <a:p>
                      <a:r>
                        <a:rPr lang="nl-BE" dirty="0"/>
                        <a:t>- WAT exact is de actie? WAAROM nog niet   -  eerder gedaan?</a:t>
                      </a:r>
                    </a:p>
                    <a:p>
                      <a:r>
                        <a:rPr lang="nl-BE" dirty="0"/>
                        <a:t>- HOE heb je DATA verzameld? WIE?</a:t>
                      </a:r>
                    </a:p>
                    <a:p>
                      <a:r>
                        <a:rPr lang="nl-BE" dirty="0"/>
                        <a:t>- HOE heb je LOKALE mensen betrokken?</a:t>
                      </a:r>
                    </a:p>
                    <a:p>
                      <a:r>
                        <a:rPr lang="nl-BE" dirty="0"/>
                        <a:t>- BUDGET – FINANCING 15% </a:t>
                      </a:r>
                      <a:r>
                        <a:rPr lang="nl-BE" dirty="0" err="1"/>
                        <a:t>Internat</a:t>
                      </a:r>
                      <a:r>
                        <a:rPr lang="nl-BE" dirty="0"/>
                        <a:t>. P.</a:t>
                      </a:r>
                    </a:p>
                    <a:p>
                      <a:r>
                        <a:rPr lang="nl-BE" dirty="0"/>
                        <a:t>- Handtekeningen / </a:t>
                      </a:r>
                      <a:r>
                        <a:rPr lang="nl-BE" dirty="0" err="1"/>
                        <a:t>Authorizations</a:t>
                      </a:r>
                      <a:endParaRPr lang="nl-BE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Host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Host team  + externe partners</a:t>
                      </a:r>
                    </a:p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557567"/>
                  </a:ext>
                </a:extLst>
              </a:tr>
              <a:tr h="1620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b="1" dirty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nl-BE" dirty="0"/>
                        <a:t>raining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Host</a:t>
                      </a:r>
                    </a:p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Host</a:t>
                      </a:r>
                    </a:p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Host + externe partners</a:t>
                      </a:r>
                    </a:p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248507"/>
                  </a:ext>
                </a:extLst>
              </a:tr>
              <a:tr h="5651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b="1" dirty="0">
                          <a:solidFill>
                            <a:srgbClr val="C00000"/>
                          </a:solidFill>
                        </a:rPr>
                        <a:t>M</a:t>
                      </a:r>
                      <a:r>
                        <a:rPr lang="nl-BE" dirty="0"/>
                        <a:t>onitoring &amp; Evaluation</a:t>
                      </a:r>
                    </a:p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Host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Host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Host + externe partners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635143"/>
                  </a:ext>
                </a:extLst>
              </a:tr>
            </a:tbl>
          </a:graphicData>
        </a:graphic>
      </p:graphicFrame>
      <p:pic>
        <p:nvPicPr>
          <p:cNvPr id="28" name="Afbeelding 27">
            <a:extLst>
              <a:ext uri="{FF2B5EF4-FFF2-40B4-BE49-F238E27FC236}">
                <a16:creationId xmlns:a16="http://schemas.microsoft.com/office/drawing/2014/main" id="{5E0CD5A4-8E37-3A8A-A4AC-D7C6850F87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917" t="24662" r="4433" b="24594"/>
          <a:stretch/>
        </p:blipFill>
        <p:spPr>
          <a:xfrm>
            <a:off x="1244340" y="123131"/>
            <a:ext cx="1536568" cy="59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80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AB72CE-9B05-D5DC-87BD-E001C6B69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551" y="0"/>
            <a:ext cx="500489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01A18E-3888-88CA-8A86-5F42C4C80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D5C3DE-BE21-5F45-B785-B9AED48DC28F}" type="datetime3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 October 2023</a:t>
            </a:fld>
            <a:endParaRPr kumimoji="0" lang="en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090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9B69D-3B1E-00E0-6F5C-3A3B77EFD5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122362"/>
            <a:ext cx="9828179" cy="5385441"/>
          </a:xfrm>
        </p:spPr>
        <p:txBody>
          <a:bodyPr anchor="ctr" anchorCtr="0">
            <a:normAutofit/>
          </a:bodyPr>
          <a:lstStyle/>
          <a:p>
            <a:r>
              <a:rPr lang="en-BE" sz="8800" dirty="0"/>
              <a:t>Planning</a:t>
            </a:r>
            <a:br>
              <a:rPr lang="en-BE" sz="8800" dirty="0"/>
            </a:br>
            <a:r>
              <a:rPr lang="en-BE" sz="8800" dirty="0"/>
              <a:t>Teamvorming</a:t>
            </a:r>
            <a:br>
              <a:rPr lang="en-BE" sz="8800" dirty="0"/>
            </a:br>
            <a:r>
              <a:rPr lang="en-BE" sz="8800" dirty="0"/>
              <a:t>Duurzaamheid</a:t>
            </a:r>
          </a:p>
        </p:txBody>
      </p:sp>
    </p:spTree>
    <p:extLst>
      <p:ext uri="{BB962C8B-B14F-4D97-AF65-F5344CB8AC3E}">
        <p14:creationId xmlns:p14="http://schemas.microsoft.com/office/powerpoint/2010/main" val="3379083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22F9E-50F7-455D-B88D-3C175B25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BE" sz="7200" dirty="0"/>
              <a:t>Rotary Focusgebieden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0029BA-4A14-ED6F-AE99-8B5DA821E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594585"/>
            <a:ext cx="7206574" cy="410526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9570707-B0D3-A2B2-5924-17141C884201}"/>
              </a:ext>
            </a:extLst>
          </p:cNvPr>
          <p:cNvSpPr/>
          <p:nvPr/>
        </p:nvSpPr>
        <p:spPr>
          <a:xfrm rot="3500751">
            <a:off x="3906673" y="734257"/>
            <a:ext cx="2324911" cy="3064213"/>
          </a:xfrm>
          <a:prstGeom prst="ellipse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329A91-1479-B4D1-D8FC-A7C357D3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684A5B-46F5-AD4C-B67D-20EF6776DBA9}" type="datetime3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 October 2023</a:t>
            </a:fld>
            <a:endParaRPr kumimoji="0" lang="en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76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BA21C-15AD-DD9A-3DCD-DFDCBEE09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BE" dirty="0"/>
              <a:t>Hoe wordt Global Grant gefinancierd?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DD19D-D77E-42AB-5100-F4DFBC0F5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n-BE" sz="3500" dirty="0">
                <a:solidFill>
                  <a:srgbClr val="FF0000"/>
                </a:solidFill>
              </a:rPr>
              <a:t>Club en leden</a:t>
            </a:r>
          </a:p>
          <a:p>
            <a:pPr lvl="1">
              <a:buClr>
                <a:srgbClr val="FF0000"/>
              </a:buClr>
            </a:pPr>
            <a:r>
              <a:rPr lang="en-BE" sz="3000" dirty="0"/>
              <a:t>15% moet van buiten het land van de Host Sponsor komen </a:t>
            </a: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n-BE" sz="3500" dirty="0">
                <a:solidFill>
                  <a:srgbClr val="FF0000"/>
                </a:solidFill>
              </a:rPr>
              <a:t>Andere clubs</a:t>
            </a:r>
          </a:p>
          <a:p>
            <a:pPr marL="1200150" lvl="1" indent="-742950">
              <a:buClr>
                <a:srgbClr val="FF0000"/>
              </a:buClr>
              <a:buFont typeface="+mj-lt"/>
              <a:buAutoNum type="alphaLcPeriod"/>
            </a:pPr>
            <a:r>
              <a:rPr lang="en-BE" sz="3000" dirty="0"/>
              <a:t>Binnen D2140</a:t>
            </a:r>
          </a:p>
          <a:p>
            <a:pPr marL="1200150" lvl="1" indent="-742950">
              <a:buClr>
                <a:srgbClr val="FF0000"/>
              </a:buClr>
              <a:buFont typeface="+mj-lt"/>
              <a:buAutoNum type="alphaLcPeriod"/>
            </a:pPr>
            <a:r>
              <a:rPr lang="en-BE" sz="3000" dirty="0"/>
              <a:t>Buiten D2140</a:t>
            </a: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n-BE" sz="3500" dirty="0">
                <a:solidFill>
                  <a:srgbClr val="FF0000"/>
                </a:solidFill>
              </a:rPr>
              <a:t>District 2140</a:t>
            </a:r>
            <a:r>
              <a:rPr lang="en-BE" sz="3500" dirty="0"/>
              <a:t>: District Designated Funds (</a:t>
            </a:r>
            <a:r>
              <a:rPr lang="en-BE" sz="3500" dirty="0">
                <a:solidFill>
                  <a:srgbClr val="FF0000"/>
                </a:solidFill>
              </a:rPr>
              <a:t>DDF</a:t>
            </a:r>
            <a:r>
              <a:rPr lang="en-BE" sz="3500" dirty="0"/>
              <a:t>)</a:t>
            </a: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n-BE" sz="3500" dirty="0">
                <a:solidFill>
                  <a:srgbClr val="FF0000"/>
                </a:solidFill>
              </a:rPr>
              <a:t>Rotary International</a:t>
            </a:r>
            <a:r>
              <a:rPr lang="en-BE" sz="3500" dirty="0"/>
              <a:t>: World Fund Match (</a:t>
            </a:r>
            <a:r>
              <a:rPr lang="en-BE" sz="3500" dirty="0">
                <a:solidFill>
                  <a:srgbClr val="FF0000"/>
                </a:solidFill>
              </a:rPr>
              <a:t>WFM</a:t>
            </a:r>
            <a:r>
              <a:rPr lang="en-BE" sz="3500" dirty="0"/>
              <a:t>)</a:t>
            </a:r>
          </a:p>
          <a:p>
            <a:endParaRPr lang="en-BE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A121BC0-7B3A-3986-C834-DD7C507886C8}"/>
              </a:ext>
            </a:extLst>
          </p:cNvPr>
          <p:cNvSpPr/>
          <p:nvPr/>
        </p:nvSpPr>
        <p:spPr>
          <a:xfrm>
            <a:off x="547449" y="4249050"/>
            <a:ext cx="4109156" cy="1083733"/>
          </a:xfrm>
          <a:prstGeom prst="ellipse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0A9BB8-B2E6-0367-6343-CBF6A176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C40D3-2BAC-9743-93C6-B03FF80D1B9E}" type="datetime3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 October 2023</a:t>
            </a:fld>
            <a:endParaRPr kumimoji="0" lang="en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2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87757-3C37-EB99-6AC7-EC0021191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Financiering door DDF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8015D-58B1-FD1D-E7FD-7D0795C1B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/>
          <a:lstStyle/>
          <a:p>
            <a:r>
              <a:rPr lang="en-BE" dirty="0"/>
              <a:t>De DDF wordt ieder jaar herbekeken in functie van de </a:t>
            </a:r>
            <a:r>
              <a:rPr lang="en-BE" dirty="0" err="1"/>
              <a:t>beschikbare</a:t>
            </a:r>
            <a:r>
              <a:rPr lang="en-BE" dirty="0"/>
              <a:t> </a:t>
            </a:r>
            <a:r>
              <a:rPr lang="en-BE" dirty="0" err="1"/>
              <a:t>middelen</a:t>
            </a:r>
            <a:endParaRPr lang="nl-BE" dirty="0"/>
          </a:p>
          <a:p>
            <a:endParaRPr lang="en-BE" dirty="0"/>
          </a:p>
          <a:p>
            <a:r>
              <a:rPr lang="en-BE" dirty="0"/>
              <a:t>De DDF wordt door TRF World Fund Match (WFM) voor </a:t>
            </a:r>
            <a:r>
              <a:rPr lang="en-BE" dirty="0">
                <a:solidFill>
                  <a:srgbClr val="FF0000"/>
                </a:solidFill>
              </a:rPr>
              <a:t>80% </a:t>
            </a:r>
            <a:r>
              <a:rPr lang="en-BE" dirty="0"/>
              <a:t>bijgepast</a:t>
            </a:r>
          </a:p>
          <a:p>
            <a:pPr marL="0" indent="0">
              <a:buNone/>
            </a:pP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CD6F7-BC2F-A3EC-7482-4CA297CCF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5A692D-EB3D-724E-BFAC-357EBF59CEC1}" type="datetime3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 October 2023</a:t>
            </a:fld>
            <a:endParaRPr kumimoji="0" lang="en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140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3">
            <a:extLst>
              <a:ext uri="{FF2B5EF4-FFF2-40B4-BE49-F238E27FC236}">
                <a16:creationId xmlns:a16="http://schemas.microsoft.com/office/drawing/2014/main" id="{1C87A764-AD3A-42FE-B53A-A14029AB5FDE}"/>
              </a:ext>
            </a:extLst>
          </p:cNvPr>
          <p:cNvSpPr txBox="1">
            <a:spLocks/>
          </p:cNvSpPr>
          <p:nvPr/>
        </p:nvSpPr>
        <p:spPr>
          <a:xfrm>
            <a:off x="293688" y="325438"/>
            <a:ext cx="11898312" cy="85725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cs typeface="Calibri Light"/>
                <a:sym typeface="Calibri Light"/>
              </a:rPr>
              <a:t>oming DDF van District 2140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979CC40-07A7-4548-9B77-62230B5B4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1681163"/>
            <a:ext cx="11533188" cy="4953000"/>
          </a:xfrm>
          <a:prstGeom prst="rect">
            <a:avLst/>
          </a:prstGeom>
          <a:ln w="12700">
            <a:miter lim="800000"/>
            <a:headEnd/>
            <a:tailEnd/>
          </a:ln>
          <a:extLst>
            <a:ext uri="{C572A759-6A51-4108-AA02-DFA0A04FC94B}"/>
          </a:extLst>
        </p:spPr>
        <p:txBody>
          <a:bodyPr lIns="45719" rIns="45719">
            <a:normAutofit/>
          </a:bodyPr>
          <a:lstStyle>
            <a:lvl1pPr marL="163285" marR="0" indent="-163285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647700" marR="0" indent="-190500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143000" marR="0" indent="-228600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625600" marR="0" indent="-254000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082800" marR="0" indent="-254000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540000" marR="0" indent="-254000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2997200" marR="0" indent="-254000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454400" marR="0" indent="-254000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3911600" marR="0" indent="-254000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marR="0" lvl="0" indent="0" algn="l" defTabSz="12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nl-BE" sz="28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Calibri"/>
              </a:rPr>
              <a:t>Indien </a:t>
            </a:r>
            <a:r>
              <a:rPr kumimoji="0" lang="nl-BE" sz="28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Calibri"/>
              </a:rPr>
              <a:t>een</a:t>
            </a:r>
            <a:r>
              <a:rPr kumimoji="0" lang="nl-BE" sz="28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Calibri"/>
              </a:rPr>
              <a:t> club van D2140 </a:t>
            </a:r>
            <a:r>
              <a:rPr kumimoji="0" lang="nl-BE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Calibri"/>
              </a:rPr>
              <a:t>primary</a:t>
            </a:r>
            <a:r>
              <a:rPr kumimoji="0" lang="nl-BE" sz="28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Calibri"/>
              </a:rPr>
              <a:t> sponsor is: </a:t>
            </a:r>
          </a:p>
          <a:p>
            <a:pPr marL="941615" marR="0" lvl="1" indent="-457200" algn="l" defTabSz="12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Þ"/>
              <a:tabLst/>
              <a:defRPr/>
            </a:pPr>
            <a:r>
              <a:rPr kumimoji="0" lang="nl-BE" sz="28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Calibri"/>
              </a:rPr>
              <a:t>	tussenkomst DDF = 100% van de inbreng van de clubs van D2140</a:t>
            </a:r>
          </a:p>
          <a:p>
            <a:pPr marL="484415" marR="0" lvl="1" indent="0" algn="l" defTabSz="12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nl-BE" sz="28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  <a:sym typeface="Calibri"/>
            </a:endParaRPr>
          </a:p>
          <a:p>
            <a:pPr marL="0" marR="0" lvl="0" indent="0" algn="l" defTabSz="12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nl-BE" sz="28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Calibri"/>
              </a:rPr>
              <a:t>Indien er </a:t>
            </a:r>
            <a:r>
              <a:rPr kumimoji="0" lang="nl-BE" sz="28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Calibri"/>
              </a:rPr>
              <a:t>geen</a:t>
            </a:r>
            <a:r>
              <a:rPr kumimoji="0" lang="nl-BE" sz="28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Calibri"/>
              </a:rPr>
              <a:t> club van 2140 </a:t>
            </a:r>
            <a:r>
              <a:rPr kumimoji="0" lang="nl-BE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Calibri"/>
              </a:rPr>
              <a:t>primary</a:t>
            </a:r>
            <a:r>
              <a:rPr kumimoji="0" lang="nl-BE" sz="28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Calibri"/>
              </a:rPr>
              <a:t> sponsor is:</a:t>
            </a:r>
          </a:p>
          <a:p>
            <a:pPr marL="941615" marR="0" lvl="1" indent="-457200" algn="l" defTabSz="12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Þ"/>
              <a:tabLst/>
              <a:defRPr/>
            </a:pPr>
            <a:r>
              <a:rPr kumimoji="0" lang="nl-BE" sz="28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Calibri"/>
              </a:rPr>
              <a:t>tussenkomst DDF = 30% van de inbreng van de clubs van D2140</a:t>
            </a:r>
          </a:p>
          <a:p>
            <a:pPr marL="0" marR="0" lvl="0" indent="0" algn="l" defTabSz="12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nl-BE" sz="14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  <a:sym typeface="Calibri"/>
            </a:endParaRPr>
          </a:p>
          <a:p>
            <a:pPr marL="0" marR="0" lvl="0" indent="0" algn="l" defTabSz="12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nl-BE" sz="28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Calibri"/>
              </a:rPr>
              <a:t>In beide gevallen: </a:t>
            </a:r>
          </a:p>
          <a:p>
            <a:pPr marL="484415" marR="0" lvl="1" indent="0" algn="l" defTabSz="12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nl-BE" sz="28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Calibri"/>
              </a:rPr>
              <a:t>maximum 10.000 USD indien één club van D2140 sponsort </a:t>
            </a:r>
          </a:p>
          <a:p>
            <a:pPr marL="484415" marR="0" lvl="1" indent="0" algn="l" defTabSz="12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nl-BE" sz="28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Calibri"/>
              </a:rPr>
              <a:t>maximum 15.000 USD indien meerdere clubs van D2140 sponsoren </a:t>
            </a:r>
          </a:p>
          <a:p>
            <a:pPr marL="0" marR="0" lvl="0" indent="0" algn="l" defTabSz="12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nl-BE" sz="28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  <a:sym typeface="Calibri"/>
            </a:endParaRPr>
          </a:p>
          <a:p>
            <a:pPr marL="609600" marR="0" lvl="0" indent="-609600" algn="l" defTabSz="12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Ø"/>
              <a:tabLst/>
              <a:defRPr/>
            </a:pPr>
            <a:endParaRPr kumimoji="0" lang="nl-BE" sz="28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  <a:sym typeface="Calibri"/>
            </a:endParaRPr>
          </a:p>
          <a:p>
            <a:pPr marL="952500" marR="0" lvl="1" indent="-609600" algn="l" defTabSz="12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nl-BE" sz="28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  <a:sym typeface="Calibri"/>
            </a:endParaRPr>
          </a:p>
          <a:p>
            <a:pPr marL="609600" marR="0" lvl="0" indent="-609600" algn="l" defTabSz="12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ü"/>
              <a:tabLst/>
              <a:defRPr/>
            </a:pPr>
            <a:endParaRPr kumimoji="0" lang="fr-BE" sz="28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  <a:sym typeface="Calibri"/>
            </a:endParaRPr>
          </a:p>
          <a:p>
            <a:pPr marL="609600" marR="0" lvl="0" indent="-609600" algn="l" defTabSz="12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endParaRPr kumimoji="0" lang="fr-BE" sz="28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  <a:sym typeface="Calibri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E8A903F-9A64-AD44-8129-5AFEB477CE7A}"/>
              </a:ext>
            </a:extLst>
          </p:cNvPr>
          <p:cNvSpPr txBox="1"/>
          <p:nvPr/>
        </p:nvSpPr>
        <p:spPr>
          <a:xfrm>
            <a:off x="0" y="472608"/>
            <a:ext cx="12368980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nl-BE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Tegemoetkoming DDF District </a:t>
            </a:r>
            <a:r>
              <a:rPr kumimoji="0" lang="nl-BE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2140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6FE6C6-B147-7CB3-1067-26C390C55A10}"/>
              </a:ext>
            </a:extLst>
          </p:cNvPr>
          <p:cNvCxnSpPr/>
          <p:nvPr/>
        </p:nvCxnSpPr>
        <p:spPr>
          <a:xfrm flipV="1">
            <a:off x="704335" y="1890584"/>
            <a:ext cx="9947189" cy="3373394"/>
          </a:xfrm>
          <a:prstGeom prst="line">
            <a:avLst/>
          </a:prstGeom>
          <a:ln w="920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AF655-C63B-426F-A14C-AA0BFA83E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9977E-54EC-0C4D-82C9-CC57C9C2DE45}" type="datetime3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 October 2023</a:t>
            </a:fld>
            <a:endParaRPr kumimoji="0" lang="en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463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605"/>
    </mc:Choice>
    <mc:Fallback xmlns="">
      <p:transition spd="slow" advTm="426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C553E-EC38-AF5D-2F0A-24F89D3E7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BE" dirty="0"/>
              <a:t>Ouagadougou: securité contre intrusion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2EAA00-DFD1-D66E-290B-2E2EA48B2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E8C00A-6A05-2445-A300-3EEE50B13267}" type="datetime3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 October 2023</a:t>
            </a:fld>
            <a:endParaRPr kumimoji="0" lang="en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F61C0E-DAA3-467A-E9D8-EA0BE2FF3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535" y="1805737"/>
            <a:ext cx="4702008" cy="512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593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29ce36cf-cd33-4d35-92cf-8aa7deed8e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heme/theme1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RF-PowerpointDesignEN_Light_DRAFT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DB3EF917403F43B5F454F8D7307C3F" ma:contentTypeVersion="10" ma:contentTypeDescription="Create a new document." ma:contentTypeScope="" ma:versionID="affa1d093b6b204ac8d05516284f37da">
  <xsd:schema xmlns:xsd="http://www.w3.org/2001/XMLSchema" xmlns:xs="http://www.w3.org/2001/XMLSchema" xmlns:p="http://schemas.microsoft.com/office/2006/metadata/properties" xmlns:ns2="2cd1d96f-621d-4656-b2c0-935dba9c21bc" xmlns:ns3="64783046-6357-4f00-a265-9112c8d9c058" targetNamespace="http://schemas.microsoft.com/office/2006/metadata/properties" ma:root="true" ma:fieldsID="b6dda99392d66dd7da6cedd90e32de2f" ns2:_="" ns3:_="">
    <xsd:import namespace="2cd1d96f-621d-4656-b2c0-935dba9c21bc"/>
    <xsd:import namespace="64783046-6357-4f00-a265-9112c8d9c05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d1d96f-621d-4656-b2c0-935dba9c21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83046-6357-4f00-a265-9112c8d9c0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cd1d96f-621d-4656-b2c0-935dba9c21bc">
      <UserInfo>
        <DisplayName>Ashley Demma</DisplayName>
        <AccountId>344</AccountId>
        <AccountType/>
      </UserInfo>
      <UserInfo>
        <DisplayName>Thomas McVey</DisplayName>
        <AccountId>19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FFAD64D-CFD6-4DE4-BE6F-3BB5F7E700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d1d96f-621d-4656-b2c0-935dba9c21bc"/>
    <ds:schemaRef ds:uri="64783046-6357-4f00-a265-9112c8d9c0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2DA4E1-8320-424E-90C0-AD12E3794F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49867F-FC67-4714-86BB-C7DDBEFC000E}">
  <ds:schemaRefs>
    <ds:schemaRef ds:uri="http://purl.org/dc/dcmitype/"/>
    <ds:schemaRef ds:uri="http://schemas.microsoft.com/office/2006/documentManagement/types"/>
    <ds:schemaRef ds:uri="64783046-6357-4f00-a265-9112c8d9c058"/>
    <ds:schemaRef ds:uri="http://purl.org/dc/elements/1.1/"/>
    <ds:schemaRef ds:uri="http://schemas.microsoft.com/office/2006/metadata/properties"/>
    <ds:schemaRef ds:uri="2cd1d96f-621d-4656-b2c0-935dba9c21bc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66263</TotalTime>
  <Words>1082</Words>
  <Application>Microsoft Office PowerPoint</Application>
  <PresentationFormat>Breedbeeld</PresentationFormat>
  <Paragraphs>176</Paragraphs>
  <Slides>24</Slides>
  <Notes>1</Notes>
  <HiddenSlides>2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5</vt:i4>
      </vt:variant>
      <vt:variant>
        <vt:lpstr>Diatitels</vt:lpstr>
      </vt:variant>
      <vt:variant>
        <vt:i4>24</vt:i4>
      </vt:variant>
    </vt:vector>
  </HeadingPairs>
  <TitlesOfParts>
    <vt:vector size="37" baseType="lpstr">
      <vt:lpstr>Arial</vt:lpstr>
      <vt:lpstr>Arial Narrow</vt:lpstr>
      <vt:lpstr>Calibri</vt:lpstr>
      <vt:lpstr>Calibri Light</vt:lpstr>
      <vt:lpstr>Georgia</vt:lpstr>
      <vt:lpstr>Open Sans</vt:lpstr>
      <vt:lpstr>Symbol</vt:lpstr>
      <vt:lpstr>Wingdings</vt:lpstr>
      <vt:lpstr>Custom Design</vt:lpstr>
      <vt:lpstr>TRF-PowerpointDesignEN_Light_DRAFT</vt:lpstr>
      <vt:lpstr>1_Custom Design</vt:lpstr>
      <vt:lpstr>Kantoorthema</vt:lpstr>
      <vt:lpstr>1_Office Theme</vt:lpstr>
      <vt:lpstr>Global Grants</vt:lpstr>
      <vt:lpstr>D 2140 Global Grant</vt:lpstr>
      <vt:lpstr>PowerPoint-presentatie</vt:lpstr>
      <vt:lpstr>Planning Teamvorming Duurzaamheid</vt:lpstr>
      <vt:lpstr>Rotary Focusgebieden</vt:lpstr>
      <vt:lpstr>Hoe wordt Global Grant gefinancierd? </vt:lpstr>
      <vt:lpstr>Financiering door DDF</vt:lpstr>
      <vt:lpstr>PowerPoint-presentatie</vt:lpstr>
      <vt:lpstr>Ouagadougou: securité contre intrusion</vt:lpstr>
      <vt:lpstr>Ouagadougou: securité contre intrusion</vt:lpstr>
      <vt:lpstr>Voorbeeld middelgrote grant Uitrusten technische school Ouagadougou</vt:lpstr>
      <vt:lpstr>Voorbeeld middelgrote grant Uitrusten technische school Ouagadougou</vt:lpstr>
      <vt:lpstr>Uw club is Primary sponsor</vt:lpstr>
      <vt:lpstr>Club(s) van D2140 zijn Secondary sponsor</vt:lpstr>
      <vt:lpstr>Voorbeeld van een  mogelijke Global Grant</vt:lpstr>
      <vt:lpstr>Fetal alcohol spectrum disorder (FASD)</vt:lpstr>
      <vt:lpstr>Fetal alcohol spectrum disorder (FASD) Noord-Rijnland-Westfalen</vt:lpstr>
      <vt:lpstr>Backup slides </vt:lpstr>
      <vt:lpstr>Begin te dromen…</vt:lpstr>
      <vt:lpstr>Waar moet je starten op de Rotary website? Community Assessment</vt:lpstr>
      <vt:lpstr>Hoe start ik een doeltreffend project op? </vt:lpstr>
      <vt:lpstr>Hoe maak ik hier een Global Grant van? </vt:lpstr>
      <vt:lpstr>Ervaringen met Global Grants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Peter.Schnell@rotary.org</dc:creator>
  <cp:lastModifiedBy>Dominiek Willemse</cp:lastModifiedBy>
  <cp:revision>256</cp:revision>
  <cp:lastPrinted>2017-11-30T20:29:21Z</cp:lastPrinted>
  <dcterms:created xsi:type="dcterms:W3CDTF">2017-11-08T19:31:04Z</dcterms:created>
  <dcterms:modified xsi:type="dcterms:W3CDTF">2023-10-29T21:44:22Z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0x0101006DDB3EF917403F43B5F454F8D7307C3F</vt:lpwstr>
  </property>
</Properties>
</file>